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3" r:id="rId3"/>
    <p:sldId id="299" r:id="rId4"/>
    <p:sldId id="259" r:id="rId5"/>
    <p:sldId id="277" r:id="rId6"/>
    <p:sldId id="257" r:id="rId7"/>
    <p:sldId id="258" r:id="rId8"/>
    <p:sldId id="263" r:id="rId9"/>
    <p:sldId id="278" r:id="rId10"/>
    <p:sldId id="298" r:id="rId11"/>
    <p:sldId id="261" r:id="rId12"/>
    <p:sldId id="275" r:id="rId13"/>
    <p:sldId id="260" r:id="rId14"/>
    <p:sldId id="276" r:id="rId15"/>
    <p:sldId id="281" r:id="rId16"/>
    <p:sldId id="282" r:id="rId17"/>
    <p:sldId id="283" r:id="rId18"/>
    <p:sldId id="284" r:id="rId19"/>
    <p:sldId id="274" r:id="rId20"/>
    <p:sldId id="262" r:id="rId21"/>
    <p:sldId id="264" r:id="rId22"/>
    <p:sldId id="267" r:id="rId23"/>
    <p:sldId id="268" r:id="rId24"/>
    <p:sldId id="265" r:id="rId25"/>
    <p:sldId id="269" r:id="rId26"/>
    <p:sldId id="271" r:id="rId27"/>
    <p:sldId id="272" r:id="rId28"/>
    <p:sldId id="296" r:id="rId29"/>
    <p:sldId id="297" r:id="rId30"/>
    <p:sldId id="300" r:id="rId31"/>
    <p:sldId id="301" r:id="rId32"/>
    <p:sldId id="302" r:id="rId33"/>
    <p:sldId id="294" r:id="rId34"/>
    <p:sldId id="293" r:id="rId35"/>
    <p:sldId id="315" r:id="rId36"/>
    <p:sldId id="316" r:id="rId37"/>
    <p:sldId id="317" r:id="rId38"/>
    <p:sldId id="305" r:id="rId39"/>
    <p:sldId id="306" r:id="rId40"/>
    <p:sldId id="307" r:id="rId41"/>
    <p:sldId id="308" r:id="rId42"/>
    <p:sldId id="309" r:id="rId43"/>
    <p:sldId id="311" r:id="rId44"/>
    <p:sldId id="313" r:id="rId45"/>
    <p:sldId id="314" r:id="rId46"/>
    <p:sldId id="310" r:id="rId47"/>
    <p:sldId id="285" r:id="rId48"/>
    <p:sldId id="290" r:id="rId49"/>
    <p:sldId id="286" r:id="rId50"/>
    <p:sldId id="288" r:id="rId51"/>
    <p:sldId id="292" r:id="rId52"/>
    <p:sldId id="279" r:id="rId53"/>
    <p:sldId id="312" r:id="rId54"/>
    <p:sldId id="303"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4/8/2021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4/8/2021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4/8/2021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4/8/2021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4/8/2021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4/8/2021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4/8/2021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4/8/2021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4/8/2021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xml"/><Relationship Id="rId5" Type="http://schemas.openxmlformats.org/officeDocument/2006/relationships/image" Target="../media/image15.png"/><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8" Type="http://schemas.openxmlformats.org/officeDocument/2006/relationships/hyperlink" Target="https://viblo.asia/p/co-ban-ve-vuex-6J3ZgzDxKmB" TargetMode="External"/><Relationship Id="rId3" Type="http://schemas.openxmlformats.org/officeDocument/2006/relationships/hyperlink" Target="https://bizflycloud.vn/tin-tuc/vuejs-la-gi-20181126092427177.html" TargetMode="External"/><Relationship Id="rId7" Type="http://schemas.openxmlformats.org/officeDocument/2006/relationships/hyperlink" Target="https://viblo.asia/p/vuejs-life-cycle-hooks-OeVKBRXYKkW" TargetMode="External"/><Relationship Id="rId2" Type="http://schemas.openxmlformats.org/officeDocument/2006/relationships/hyperlink" Target="https://vuejs.org/" TargetMode="External"/><Relationship Id="rId1" Type="http://schemas.openxmlformats.org/officeDocument/2006/relationships/slideLayout" Target="../slideLayouts/slideLayout2.xml"/><Relationship Id="rId6" Type="http://schemas.openxmlformats.org/officeDocument/2006/relationships/hyperlink" Target="https://dev.to/samolabams/understanding-vuejs-lifecycle-hooks-5ejk#:~:text=A%20component%20in%20Vuejs%20has,events%20like%20changes%20and%20death_" TargetMode="External"/><Relationship Id="rId5" Type="http://schemas.openxmlformats.org/officeDocument/2006/relationships/hyperlink" Target="https://lptech.asia/kien-thuc/vuejs-la-gi-tim-hieu-ve-vuejs" TargetMode="External"/><Relationship Id="rId4" Type="http://schemas.openxmlformats.org/officeDocument/2006/relationships/hyperlink" Target="https://zendvn.com/khoa-hoc-lap-trinh-vuej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BF663-E382-47E6-AED9-B9405A3A6263}"/>
              </a:ext>
            </a:extLst>
          </p:cNvPr>
          <p:cNvSpPr>
            <a:spLocks noGrp="1"/>
          </p:cNvSpPr>
          <p:nvPr>
            <p:ph type="ctrTitle"/>
          </p:nvPr>
        </p:nvSpPr>
        <p:spPr/>
        <p:txBody>
          <a:bodyPr/>
          <a:lstStyle/>
          <a:p>
            <a:r>
              <a:rPr lang="en-US" dirty="0">
                <a:cs typeface="Times New Roman" panose="02020603050405020304" pitchFamily="18" charset="0"/>
              </a:rPr>
              <a:t>framework </a:t>
            </a:r>
            <a:r>
              <a:rPr lang="en-US" dirty="0" err="1">
                <a:cs typeface="Times New Roman" panose="02020603050405020304" pitchFamily="18" charset="0"/>
              </a:rPr>
              <a:t>vueJS</a:t>
            </a:r>
            <a:endParaRPr lang="en-GB" dirty="0">
              <a:cs typeface="Times New Roman" panose="02020603050405020304" pitchFamily="18" charset="0"/>
            </a:endParaRPr>
          </a:p>
        </p:txBody>
      </p:sp>
      <p:sp>
        <p:nvSpPr>
          <p:cNvPr id="3" name="Subtitle 2">
            <a:extLst>
              <a:ext uri="{FF2B5EF4-FFF2-40B4-BE49-F238E27FC236}">
                <a16:creationId xmlns:a16="http://schemas.microsoft.com/office/drawing/2014/main" id="{1B37E51E-CC1C-4ECC-824C-E4C910C9C2FA}"/>
              </a:ext>
            </a:extLst>
          </p:cNvPr>
          <p:cNvSpPr>
            <a:spLocks noGrp="1"/>
          </p:cNvSpPr>
          <p:nvPr>
            <p:ph type="subTitle" idx="1"/>
          </p:nvPr>
        </p:nvSpPr>
        <p:spPr>
          <a:xfrm>
            <a:off x="2546741" y="4133833"/>
            <a:ext cx="6831673" cy="660109"/>
          </a:xfrm>
        </p:spPr>
        <p:txBody>
          <a:bodyPr/>
          <a:lstStyle/>
          <a:p>
            <a:r>
              <a:rPr lang="en-US" dirty="0" err="1">
                <a:latin typeface="Times New Roman" panose="02020603050405020304" pitchFamily="18" charset="0"/>
                <a:cs typeface="Times New Roman" panose="02020603050405020304" pitchFamily="18" charset="0"/>
              </a:rPr>
              <a:t>Nguyễn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Mỹ</a:t>
            </a:r>
            <a:r>
              <a:rPr lang="en-US" dirty="0">
                <a:latin typeface="Times New Roman" panose="02020603050405020304" pitchFamily="18" charset="0"/>
                <a:cs typeface="Times New Roman" panose="02020603050405020304" pitchFamily="18" charset="0"/>
              </a:rPr>
              <a:t> Duyên_DH51704984_D17-TH05</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9218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B3ACC-7CDD-4988-A1B9-E088F68EE09D}"/>
              </a:ext>
            </a:extLst>
          </p:cNvPr>
          <p:cNvSpPr>
            <a:spLocks noGrp="1"/>
          </p:cNvSpPr>
          <p:nvPr>
            <p:ph type="title"/>
          </p:nvPr>
        </p:nvSpPr>
        <p:spPr>
          <a:xfrm>
            <a:off x="1371600" y="275208"/>
            <a:ext cx="9601200" cy="710213"/>
          </a:xfrm>
        </p:spPr>
        <p:txBody>
          <a:bodyPr>
            <a:normAutofit fontScale="90000"/>
          </a:bodyPr>
          <a:lstStyle/>
          <a:p>
            <a:pPr marL="857250" indent="-857250" algn="ctr">
              <a:lnSpc>
                <a:spcPct val="130000"/>
              </a:lnSpc>
              <a:buFont typeface="+mj-lt"/>
              <a:buAutoNum type="romanUcPeriod" startAt="2"/>
            </a:pPr>
            <a:r>
              <a:rPr lang="vi-VN" b="1" dirty="0">
                <a:latin typeface="Times New Roman" panose="02020603050405020304" pitchFamily="18" charset="0"/>
                <a:cs typeface="Times New Roman" panose="02020603050405020304" pitchFamily="18" charset="0"/>
              </a:rPr>
              <a:t>Các khái niệm cơ bản</a:t>
            </a:r>
            <a:endParaRPr lang="en-US"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D30E969-22AC-4056-96AF-B91EE9D36634}"/>
              </a:ext>
            </a:extLst>
          </p:cNvPr>
          <p:cNvSpPr>
            <a:spLocks noGrp="1"/>
          </p:cNvSpPr>
          <p:nvPr>
            <p:ph idx="1"/>
          </p:nvPr>
        </p:nvSpPr>
        <p:spPr>
          <a:xfrm>
            <a:off x="1260629" y="1233997"/>
            <a:ext cx="9712171" cy="5095782"/>
          </a:xfrm>
        </p:spPr>
        <p:txBody>
          <a:bodyPr>
            <a:normAutofit/>
          </a:bodyPr>
          <a:lstStyle/>
          <a:p>
            <a:pPr marL="987552" lvl="1" indent="-457200">
              <a:lnSpc>
                <a:spcPct val="150000"/>
              </a:lnSpc>
              <a:buFont typeface="+mj-lt"/>
              <a:buAutoNum type="arabicPeriod"/>
            </a:pPr>
            <a:r>
              <a:rPr lang="en-US" i="0" dirty="0" err="1">
                <a:latin typeface="Times New Roman" panose="02020603050405020304" pitchFamily="18" charset="0"/>
                <a:cs typeface="Times New Roman" panose="02020603050405020304" pitchFamily="18" charset="0"/>
              </a:rPr>
              <a:t>Đối</a:t>
            </a:r>
            <a:r>
              <a:rPr lang="en-US" i="0" dirty="0">
                <a:latin typeface="Times New Roman" panose="02020603050405020304" pitchFamily="18" charset="0"/>
                <a:cs typeface="Times New Roman" panose="02020603050405020304" pitchFamily="18" charset="0"/>
              </a:rPr>
              <a:t> </a:t>
            </a:r>
            <a:r>
              <a:rPr lang="en-US" i="0" dirty="0" err="1">
                <a:latin typeface="Times New Roman" panose="02020603050405020304" pitchFamily="18" charset="0"/>
                <a:cs typeface="Times New Roman" panose="02020603050405020304" pitchFamily="18" charset="0"/>
              </a:rPr>
              <a:t>tượng</a:t>
            </a:r>
            <a:r>
              <a:rPr lang="en-US" i="0" dirty="0">
                <a:latin typeface="Times New Roman" panose="02020603050405020304" pitchFamily="18" charset="0"/>
                <a:cs typeface="Times New Roman" panose="02020603050405020304" pitchFamily="18" charset="0"/>
              </a:rPr>
              <a:t> </a:t>
            </a:r>
            <a:r>
              <a:rPr lang="en-US" i="0" dirty="0" err="1">
                <a:latin typeface="Times New Roman" panose="02020603050405020304" pitchFamily="18" charset="0"/>
                <a:cs typeface="Times New Roman" panose="02020603050405020304" pitchFamily="18" charset="0"/>
              </a:rPr>
              <a:t>vueComponents</a:t>
            </a:r>
            <a:endParaRPr lang="en-US" i="0" dirty="0">
              <a:latin typeface="Times New Roman" panose="02020603050405020304" pitchFamily="18" charset="0"/>
              <a:cs typeface="Times New Roman" panose="02020603050405020304" pitchFamily="18" charset="0"/>
            </a:endParaRPr>
          </a:p>
          <a:p>
            <a:pPr marL="987552" lvl="1" indent="-457200">
              <a:lnSpc>
                <a:spcPct val="150000"/>
              </a:lnSpc>
              <a:buFont typeface="+mj-lt"/>
              <a:buAutoNum type="arabicPeriod"/>
            </a:pPr>
            <a:r>
              <a:rPr lang="en-US" i="0" dirty="0">
                <a:latin typeface="Times New Roman" panose="02020603050405020304" pitchFamily="18" charset="0"/>
                <a:cs typeface="Times New Roman" panose="02020603050405020304" pitchFamily="18" charset="0"/>
              </a:rPr>
              <a:t>L</a:t>
            </a:r>
            <a:r>
              <a:rPr lang="vi-VN" i="0" dirty="0">
                <a:latin typeface="Times New Roman" panose="02020603050405020304" pitchFamily="18" charset="0"/>
                <a:cs typeface="Times New Roman" panose="02020603050405020304" pitchFamily="18" charset="0"/>
              </a:rPr>
              <a:t>ife cycle</a:t>
            </a:r>
            <a:endParaRPr lang="en-US" i="0" dirty="0">
              <a:latin typeface="Times New Roman" panose="02020603050405020304" pitchFamily="18" charset="0"/>
              <a:cs typeface="Times New Roman" panose="02020603050405020304" pitchFamily="18" charset="0"/>
            </a:endParaRPr>
          </a:p>
          <a:p>
            <a:pPr marL="987552" lvl="1" indent="-457200">
              <a:lnSpc>
                <a:spcPct val="150000"/>
              </a:lnSpc>
              <a:buFont typeface="+mj-lt"/>
              <a:buAutoNum type="arabicPeriod"/>
            </a:pPr>
            <a:r>
              <a:rPr lang="en-GB" i="0" dirty="0">
                <a:solidFill>
                  <a:srgbClr val="292B2C"/>
                </a:solidFill>
                <a:latin typeface="Times New Roman" panose="02020603050405020304" pitchFamily="18" charset="0"/>
                <a:cs typeface="Times New Roman" panose="02020603050405020304" pitchFamily="18" charset="0"/>
              </a:rPr>
              <a:t>Rendering</a:t>
            </a:r>
          </a:p>
          <a:p>
            <a:pPr marL="987552" lvl="1" indent="-457200">
              <a:lnSpc>
                <a:spcPct val="150000"/>
              </a:lnSpc>
              <a:buFont typeface="+mj-lt"/>
              <a:buAutoNum type="arabicPeriod"/>
            </a:pPr>
            <a:r>
              <a:rPr lang="en-GB" i="0" dirty="0" err="1">
                <a:solidFill>
                  <a:srgbClr val="292B2C"/>
                </a:solidFill>
                <a:latin typeface="Times New Roman" panose="02020603050405020304" pitchFamily="18" charset="0"/>
                <a:cs typeface="Times New Roman" panose="02020603050405020304" pitchFamily="18" charset="0"/>
              </a:rPr>
              <a:t>Ràng</a:t>
            </a:r>
            <a:r>
              <a:rPr lang="en-GB" i="0" dirty="0">
                <a:solidFill>
                  <a:srgbClr val="292B2C"/>
                </a:solidFill>
                <a:latin typeface="Times New Roman" panose="02020603050405020304" pitchFamily="18" charset="0"/>
                <a:cs typeface="Times New Roman" panose="02020603050405020304" pitchFamily="18" charset="0"/>
              </a:rPr>
              <a:t> </a:t>
            </a:r>
            <a:r>
              <a:rPr lang="en-GB" i="0" dirty="0" err="1">
                <a:solidFill>
                  <a:srgbClr val="292B2C"/>
                </a:solidFill>
                <a:latin typeface="Times New Roman" panose="02020603050405020304" pitchFamily="18" charset="0"/>
                <a:cs typeface="Times New Roman" panose="02020603050405020304" pitchFamily="18" charset="0"/>
              </a:rPr>
              <a:t>buộc</a:t>
            </a:r>
            <a:r>
              <a:rPr lang="en-GB" i="0" dirty="0">
                <a:solidFill>
                  <a:srgbClr val="292B2C"/>
                </a:solidFill>
                <a:latin typeface="Times New Roman" panose="02020603050405020304" pitchFamily="18" charset="0"/>
                <a:cs typeface="Times New Roman" panose="02020603050405020304" pitchFamily="18" charset="0"/>
              </a:rPr>
              <a:t> </a:t>
            </a:r>
            <a:r>
              <a:rPr lang="en-GB" i="0" dirty="0" err="1">
                <a:solidFill>
                  <a:srgbClr val="292B2C"/>
                </a:solidFill>
                <a:latin typeface="Times New Roman" panose="02020603050405020304" pitchFamily="18" charset="0"/>
                <a:cs typeface="Times New Roman" panose="02020603050405020304" pitchFamily="18" charset="0"/>
              </a:rPr>
              <a:t>dữ</a:t>
            </a:r>
            <a:r>
              <a:rPr lang="en-GB" i="0" dirty="0">
                <a:solidFill>
                  <a:srgbClr val="292B2C"/>
                </a:solidFill>
                <a:latin typeface="Times New Roman" panose="02020603050405020304" pitchFamily="18" charset="0"/>
                <a:cs typeface="Times New Roman" panose="02020603050405020304" pitchFamily="18" charset="0"/>
              </a:rPr>
              <a:t> </a:t>
            </a:r>
            <a:r>
              <a:rPr lang="en-GB" i="0" dirty="0" err="1">
                <a:solidFill>
                  <a:srgbClr val="292B2C"/>
                </a:solidFill>
                <a:latin typeface="Times New Roman" panose="02020603050405020304" pitchFamily="18" charset="0"/>
                <a:cs typeface="Times New Roman" panose="02020603050405020304" pitchFamily="18" charset="0"/>
              </a:rPr>
              <a:t>liệu</a:t>
            </a:r>
            <a:r>
              <a:rPr lang="en-GB" i="0" dirty="0">
                <a:solidFill>
                  <a:srgbClr val="292B2C"/>
                </a:solidFill>
                <a:latin typeface="Times New Roman" panose="02020603050405020304" pitchFamily="18" charset="0"/>
                <a:cs typeface="Times New Roman" panose="02020603050405020304" pitchFamily="18" charset="0"/>
              </a:rPr>
              <a:t> 2 </a:t>
            </a:r>
            <a:r>
              <a:rPr lang="en-GB" i="0" dirty="0" err="1">
                <a:solidFill>
                  <a:srgbClr val="292B2C"/>
                </a:solidFill>
                <a:latin typeface="Times New Roman" panose="02020603050405020304" pitchFamily="18" charset="0"/>
                <a:cs typeface="Times New Roman" panose="02020603050405020304" pitchFamily="18" charset="0"/>
              </a:rPr>
              <a:t>chiều</a:t>
            </a:r>
            <a:endParaRPr lang="en-GB" i="0" dirty="0">
              <a:solidFill>
                <a:srgbClr val="292B2C"/>
              </a:solidFill>
              <a:latin typeface="Times New Roman" panose="02020603050405020304" pitchFamily="18" charset="0"/>
              <a:cs typeface="Times New Roman" panose="02020603050405020304" pitchFamily="18" charset="0"/>
            </a:endParaRPr>
          </a:p>
          <a:p>
            <a:pPr marL="987552" lvl="1" indent="-457200">
              <a:lnSpc>
                <a:spcPct val="150000"/>
              </a:lnSpc>
              <a:buFont typeface="+mj-lt"/>
              <a:buAutoNum type="arabicPeriod"/>
            </a:pPr>
            <a:r>
              <a:rPr lang="en-US" i="0" dirty="0" err="1">
                <a:latin typeface="Times New Roman" panose="02020603050405020304" pitchFamily="18" charset="0"/>
                <a:cs typeface="Times New Roman" panose="02020603050405020304" pitchFamily="18" charset="0"/>
              </a:rPr>
              <a:t>Xử</a:t>
            </a:r>
            <a:r>
              <a:rPr lang="en-US" i="0" dirty="0">
                <a:latin typeface="Times New Roman" panose="02020603050405020304" pitchFamily="18" charset="0"/>
                <a:cs typeface="Times New Roman" panose="02020603050405020304" pitchFamily="18" charset="0"/>
              </a:rPr>
              <a:t> </a:t>
            </a:r>
            <a:r>
              <a:rPr lang="en-US" i="0" dirty="0" err="1">
                <a:latin typeface="Times New Roman" panose="02020603050405020304" pitchFamily="18" charset="0"/>
                <a:cs typeface="Times New Roman" panose="02020603050405020304" pitchFamily="18" charset="0"/>
              </a:rPr>
              <a:t>lý</a:t>
            </a:r>
            <a:r>
              <a:rPr lang="en-US" i="0" dirty="0">
                <a:latin typeface="Times New Roman" panose="02020603050405020304" pitchFamily="18" charset="0"/>
                <a:cs typeface="Times New Roman" panose="02020603050405020304" pitchFamily="18" charset="0"/>
              </a:rPr>
              <a:t> </a:t>
            </a:r>
            <a:r>
              <a:rPr lang="en-US" i="0" dirty="0" err="1">
                <a:latin typeface="Times New Roman" panose="02020603050405020304" pitchFamily="18" charset="0"/>
                <a:cs typeface="Times New Roman" panose="02020603050405020304" pitchFamily="18" charset="0"/>
              </a:rPr>
              <a:t>sự</a:t>
            </a:r>
            <a:r>
              <a:rPr lang="en-US" i="0" dirty="0">
                <a:latin typeface="Times New Roman" panose="02020603050405020304" pitchFamily="18" charset="0"/>
                <a:cs typeface="Times New Roman" panose="02020603050405020304" pitchFamily="18" charset="0"/>
              </a:rPr>
              <a:t> </a:t>
            </a:r>
            <a:r>
              <a:rPr lang="en-US" i="0" dirty="0" err="1">
                <a:latin typeface="Times New Roman" panose="02020603050405020304" pitchFamily="18" charset="0"/>
                <a:cs typeface="Times New Roman" panose="02020603050405020304" pitchFamily="18" charset="0"/>
              </a:rPr>
              <a:t>kiện</a:t>
            </a:r>
            <a:endParaRPr lang="en-GB" i="0" dirty="0">
              <a:solidFill>
                <a:srgbClr val="292B2C"/>
              </a:solidFill>
              <a:latin typeface="Times New Roman" panose="02020603050405020304" pitchFamily="18" charset="0"/>
              <a:cs typeface="Times New Roman" panose="02020603050405020304" pitchFamily="18" charset="0"/>
            </a:endParaRPr>
          </a:p>
          <a:p>
            <a:pPr marL="987552" lvl="1" indent="-457200">
              <a:lnSpc>
                <a:spcPct val="150000"/>
              </a:lnSpc>
              <a:buFont typeface="+mj-lt"/>
              <a:buAutoNum type="arabicPeriod"/>
            </a:pPr>
            <a:r>
              <a:rPr lang="en-US" i="0" dirty="0" err="1">
                <a:latin typeface="Times New Roman" panose="02020603050405020304" pitchFamily="18" charset="0"/>
                <a:cs typeface="Times New Roman" panose="02020603050405020304" pitchFamily="18" charset="0"/>
              </a:rPr>
              <a:t>Điều</a:t>
            </a:r>
            <a:r>
              <a:rPr lang="en-US" i="0" dirty="0">
                <a:latin typeface="Times New Roman" panose="02020603050405020304" pitchFamily="18" charset="0"/>
                <a:cs typeface="Times New Roman" panose="02020603050405020304" pitchFamily="18" charset="0"/>
              </a:rPr>
              <a:t> </a:t>
            </a:r>
            <a:r>
              <a:rPr lang="en-US" i="0" dirty="0" err="1">
                <a:latin typeface="Times New Roman" panose="02020603050405020304" pitchFamily="18" charset="0"/>
                <a:cs typeface="Times New Roman" panose="02020603050405020304" pitchFamily="18" charset="0"/>
              </a:rPr>
              <a:t>kiện</a:t>
            </a:r>
            <a:r>
              <a:rPr lang="en-US" i="0" dirty="0">
                <a:latin typeface="Times New Roman" panose="02020603050405020304" pitchFamily="18" charset="0"/>
                <a:cs typeface="Times New Roman" panose="02020603050405020304" pitchFamily="18" charset="0"/>
              </a:rPr>
              <a:t> </a:t>
            </a:r>
            <a:r>
              <a:rPr lang="en-US" i="0" dirty="0" err="1">
                <a:latin typeface="Times New Roman" panose="02020603050405020304" pitchFamily="18" charset="0"/>
                <a:cs typeface="Times New Roman" panose="02020603050405020304" pitchFamily="18" charset="0"/>
              </a:rPr>
              <a:t>và</a:t>
            </a:r>
            <a:r>
              <a:rPr lang="en-US" i="0" dirty="0">
                <a:latin typeface="Times New Roman" panose="02020603050405020304" pitchFamily="18" charset="0"/>
                <a:cs typeface="Times New Roman" panose="02020603050405020304" pitchFamily="18" charset="0"/>
              </a:rPr>
              <a:t> </a:t>
            </a:r>
            <a:r>
              <a:rPr lang="en-US" i="0" dirty="0" err="1">
                <a:latin typeface="Times New Roman" panose="02020603050405020304" pitchFamily="18" charset="0"/>
                <a:cs typeface="Times New Roman" panose="02020603050405020304" pitchFamily="18" charset="0"/>
              </a:rPr>
              <a:t>vòng</a:t>
            </a:r>
            <a:r>
              <a:rPr lang="en-US" i="0" dirty="0">
                <a:latin typeface="Times New Roman" panose="02020603050405020304" pitchFamily="18" charset="0"/>
                <a:cs typeface="Times New Roman" panose="02020603050405020304" pitchFamily="18" charset="0"/>
              </a:rPr>
              <a:t> </a:t>
            </a:r>
            <a:r>
              <a:rPr lang="en-US" i="0" dirty="0" err="1">
                <a:latin typeface="Times New Roman" panose="02020603050405020304" pitchFamily="18" charset="0"/>
                <a:cs typeface="Times New Roman" panose="02020603050405020304" pitchFamily="18" charset="0"/>
              </a:rPr>
              <a:t>lặp</a:t>
            </a:r>
            <a:endParaRPr lang="en-US" i="0" dirty="0">
              <a:latin typeface="Times New Roman" panose="02020603050405020304" pitchFamily="18" charset="0"/>
              <a:cs typeface="Times New Roman" panose="02020603050405020304" pitchFamily="18" charset="0"/>
            </a:endParaRPr>
          </a:p>
          <a:p>
            <a:pPr marL="987552" lvl="1" indent="-457200">
              <a:lnSpc>
                <a:spcPct val="150000"/>
              </a:lnSpc>
              <a:buFont typeface="+mj-lt"/>
              <a:buAutoNum type="arabicPeriod"/>
            </a:pPr>
            <a:r>
              <a:rPr lang="en-US" i="0" dirty="0">
                <a:latin typeface="Times New Roman" panose="02020603050405020304" pitchFamily="18" charset="0"/>
                <a:cs typeface="Times New Roman" panose="02020603050405020304" pitchFamily="18" charset="0"/>
              </a:rPr>
              <a:t>Class </a:t>
            </a:r>
            <a:r>
              <a:rPr lang="en-US" i="0" dirty="0" err="1">
                <a:latin typeface="Times New Roman" panose="02020603050405020304" pitchFamily="18" charset="0"/>
                <a:cs typeface="Times New Roman" panose="02020603050405020304" pitchFamily="18" charset="0"/>
              </a:rPr>
              <a:t>và</a:t>
            </a:r>
            <a:r>
              <a:rPr lang="en-US" i="0" dirty="0">
                <a:latin typeface="Times New Roman" panose="02020603050405020304" pitchFamily="18" charset="0"/>
                <a:cs typeface="Times New Roman" panose="02020603050405020304" pitchFamily="18" charset="0"/>
              </a:rPr>
              <a:t> style bindings</a:t>
            </a:r>
          </a:p>
          <a:p>
            <a:pPr marL="987552" lvl="1" indent="-457200">
              <a:lnSpc>
                <a:spcPct val="150000"/>
              </a:lnSpc>
              <a:buFont typeface="+mj-lt"/>
              <a:buAutoNum type="arabicPeriod"/>
            </a:pPr>
            <a:r>
              <a:rPr lang="en-US" i="0" dirty="0">
                <a:latin typeface="Times New Roman" panose="02020603050405020304" pitchFamily="18" charset="0"/>
                <a:cs typeface="Times New Roman" panose="02020603050405020304" pitchFamily="18" charset="0"/>
              </a:rPr>
              <a:t>Event Bus</a:t>
            </a:r>
          </a:p>
        </p:txBody>
      </p:sp>
    </p:spTree>
    <p:extLst>
      <p:ext uri="{BB962C8B-B14F-4D97-AF65-F5344CB8AC3E}">
        <p14:creationId xmlns:p14="http://schemas.microsoft.com/office/powerpoint/2010/main" val="4041989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5B6B8-EA4C-496D-81ED-53D4AC4533FD}"/>
              </a:ext>
            </a:extLst>
          </p:cNvPr>
          <p:cNvSpPr>
            <a:spLocks noGrp="1"/>
          </p:cNvSpPr>
          <p:nvPr>
            <p:ph type="title"/>
          </p:nvPr>
        </p:nvSpPr>
        <p:spPr>
          <a:xfrm>
            <a:off x="1371600" y="457200"/>
            <a:ext cx="9601200" cy="812307"/>
          </a:xfrm>
        </p:spPr>
        <p:txBody>
          <a:bodyPr>
            <a:normAutofit fontScale="90000"/>
          </a:bodyPr>
          <a:lstStyle/>
          <a:p>
            <a:pPr algn="ctr"/>
            <a:r>
              <a:rPr lang="en-US" b="1" dirty="0" err="1">
                <a:latin typeface="Times New Roman" panose="02020603050405020304" pitchFamily="18" charset="0"/>
                <a:cs typeface="Times New Roman" panose="02020603050405020304" pitchFamily="18" charset="0"/>
              </a:rPr>
              <a:t>Đối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tượng</a:t>
            </a:r>
            <a:r>
              <a:rPr lang="en-US" b="1" dirty="0">
                <a:latin typeface="Times New Roman" panose="02020603050405020304" pitchFamily="18" charset="0"/>
                <a:cs typeface="Times New Roman" panose="02020603050405020304" pitchFamily="18" charset="0"/>
              </a:rPr>
              <a:t> Vue</a:t>
            </a:r>
            <a:br>
              <a:rPr lang="en-US" b="1" dirty="0">
                <a:latin typeface="Times New Roman" panose="02020603050405020304" pitchFamily="18" charset="0"/>
                <a:cs typeface="Times New Roman" panose="02020603050405020304" pitchFamily="18" charset="0"/>
              </a:rPr>
            </a:br>
            <a:br>
              <a:rPr lang="en-US" b="1" dirty="0"/>
            </a:br>
            <a:endParaRPr lang="en-GB" b="1" dirty="0"/>
          </a:p>
        </p:txBody>
      </p:sp>
      <p:sp>
        <p:nvSpPr>
          <p:cNvPr id="3" name="Content Placeholder 2">
            <a:extLst>
              <a:ext uri="{FF2B5EF4-FFF2-40B4-BE49-F238E27FC236}">
                <a16:creationId xmlns:a16="http://schemas.microsoft.com/office/drawing/2014/main" id="{518D065B-6A7B-4466-B5C7-15F3ABCE675A}"/>
              </a:ext>
            </a:extLst>
          </p:cNvPr>
          <p:cNvSpPr>
            <a:spLocks noGrp="1"/>
          </p:cNvSpPr>
          <p:nvPr>
            <p:ph idx="1"/>
          </p:nvPr>
        </p:nvSpPr>
        <p:spPr>
          <a:xfrm>
            <a:off x="1371600" y="1518083"/>
            <a:ext cx="9601200" cy="4882718"/>
          </a:xfrm>
        </p:spPr>
        <p:txBody>
          <a:bodyPr/>
          <a:lstStyle/>
          <a:p>
            <a:pPr>
              <a:lnSpc>
                <a:spcPct val="130000"/>
              </a:lnSpc>
              <a:buFont typeface="Arial" panose="020B0604020202020204" pitchFamily="34" charset="0"/>
              <a:buChar char="•"/>
            </a:pPr>
            <a:r>
              <a:rPr lang="vi-VN" b="0" i="0" dirty="0">
                <a:solidFill>
                  <a:srgbClr val="202122"/>
                </a:solidFill>
                <a:effectLst/>
                <a:latin typeface="Times New Roman" panose="02020603050405020304" pitchFamily="18" charset="0"/>
                <a:cs typeface="Times New Roman" panose="02020603050405020304" pitchFamily="18" charset="0"/>
              </a:rPr>
              <a:t>Một ứng dụng </a:t>
            </a:r>
            <a:r>
              <a:rPr lang="en-US" b="0" i="0" dirty="0">
                <a:solidFill>
                  <a:srgbClr val="202122"/>
                </a:solidFill>
                <a:effectLst/>
                <a:latin typeface="Times New Roman" panose="02020603050405020304" pitchFamily="18" charset="0"/>
                <a:cs typeface="Times New Roman" panose="02020603050405020304" pitchFamily="18" charset="0"/>
              </a:rPr>
              <a:t>v</a:t>
            </a:r>
            <a:r>
              <a:rPr lang="vi-VN" b="0" i="0" dirty="0">
                <a:solidFill>
                  <a:srgbClr val="202122"/>
                </a:solidFill>
                <a:effectLst/>
                <a:latin typeface="Times New Roman" panose="02020603050405020304" pitchFamily="18" charset="0"/>
                <a:cs typeface="Times New Roman" panose="02020603050405020304" pitchFamily="18" charset="0"/>
              </a:rPr>
              <a:t>ue luôn được bắt đầu bằng cách khởi tạo một đối tượng Vue</a:t>
            </a:r>
            <a:endParaRPr lang="en-US" dirty="0">
              <a:solidFill>
                <a:srgbClr val="202122"/>
              </a:solidFill>
              <a:latin typeface="Times New Roman" panose="02020603050405020304" pitchFamily="18" charset="0"/>
              <a:cs typeface="Times New Roman" panose="02020603050405020304" pitchFamily="18" charset="0"/>
            </a:endParaRPr>
          </a:p>
          <a:p>
            <a:pPr>
              <a:lnSpc>
                <a:spcPct val="130000"/>
              </a:lnSpc>
              <a:buFont typeface="Arial" panose="020B0604020202020204" pitchFamily="34" charset="0"/>
              <a:buChar char="•"/>
            </a:pPr>
            <a:r>
              <a:rPr lang="en-US" dirty="0" err="1">
                <a:solidFill>
                  <a:srgbClr val="202122"/>
                </a:solidFill>
                <a:latin typeface="Times New Roman" panose="02020603050405020304" pitchFamily="18" charset="0"/>
                <a:cs typeface="Times New Roman" panose="02020603050405020304" pitchFamily="18" charset="0"/>
              </a:rPr>
              <a:t>Ứng</a:t>
            </a:r>
            <a:r>
              <a:rPr lang="en-US" dirty="0">
                <a:solidFill>
                  <a:srgbClr val="202122"/>
                </a:solidFill>
                <a:latin typeface="Times New Roman" panose="02020603050405020304" pitchFamily="18" charset="0"/>
                <a:cs typeface="Times New Roman" panose="02020603050405020304" pitchFamily="18" charset="0"/>
              </a:rPr>
              <a:t> dung </a:t>
            </a:r>
            <a:r>
              <a:rPr lang="en-US" dirty="0" err="1">
                <a:solidFill>
                  <a:srgbClr val="202122"/>
                </a:solidFill>
                <a:latin typeface="Times New Roman" panose="02020603050405020304" pitchFamily="18" charset="0"/>
                <a:cs typeface="Times New Roman" panose="02020603050405020304" pitchFamily="18" charset="0"/>
              </a:rPr>
              <a:t>vue</a:t>
            </a:r>
            <a:r>
              <a:rPr lang="en-US" dirty="0">
                <a:solidFill>
                  <a:srgbClr val="202122"/>
                </a:solidFill>
                <a:latin typeface="Times New Roman" panose="02020603050405020304" pitchFamily="18" charset="0"/>
                <a:cs typeface="Times New Roman" panose="02020603050405020304" pitchFamily="18" charset="0"/>
              </a:rPr>
              <a:t> </a:t>
            </a:r>
            <a:r>
              <a:rPr lang="en-US" dirty="0" err="1">
                <a:solidFill>
                  <a:srgbClr val="202122"/>
                </a:solidFill>
                <a:latin typeface="Times New Roman" panose="02020603050405020304" pitchFamily="18" charset="0"/>
                <a:cs typeface="Times New Roman" panose="02020603050405020304" pitchFamily="18" charset="0"/>
              </a:rPr>
              <a:t>một</a:t>
            </a:r>
            <a:r>
              <a:rPr lang="en-US" dirty="0">
                <a:solidFill>
                  <a:srgbClr val="202122"/>
                </a:solidFill>
                <a:latin typeface="Times New Roman" panose="02020603050405020304" pitchFamily="18" charset="0"/>
                <a:cs typeface="Times New Roman" panose="02020603050405020304" pitchFamily="18" charset="0"/>
              </a:rPr>
              <a:t> </a:t>
            </a:r>
            <a:r>
              <a:rPr lang="en-US" dirty="0" err="1">
                <a:solidFill>
                  <a:srgbClr val="202122"/>
                </a:solidFill>
                <a:latin typeface="Times New Roman" panose="02020603050405020304" pitchFamily="18" charset="0"/>
                <a:cs typeface="Times New Roman" panose="02020603050405020304" pitchFamily="18" charset="0"/>
              </a:rPr>
              <a:t>đối</a:t>
            </a:r>
            <a:r>
              <a:rPr lang="en-US" dirty="0">
                <a:solidFill>
                  <a:srgbClr val="202122"/>
                </a:solidFill>
                <a:latin typeface="Times New Roman" panose="02020603050405020304" pitchFamily="18" charset="0"/>
                <a:cs typeface="Times New Roman" panose="02020603050405020304" pitchFamily="18" charset="0"/>
              </a:rPr>
              <a:t> </a:t>
            </a:r>
            <a:r>
              <a:rPr lang="en-US" dirty="0" err="1">
                <a:solidFill>
                  <a:srgbClr val="202122"/>
                </a:solidFill>
                <a:latin typeface="Times New Roman" panose="02020603050405020304" pitchFamily="18" charset="0"/>
                <a:cs typeface="Times New Roman" panose="02020603050405020304" pitchFamily="18" charset="0"/>
              </a:rPr>
              <a:t>tượng</a:t>
            </a:r>
            <a:r>
              <a:rPr lang="en-US" dirty="0">
                <a:solidFill>
                  <a:srgbClr val="202122"/>
                </a:solidFill>
                <a:latin typeface="Times New Roman" panose="02020603050405020304" pitchFamily="18" charset="0"/>
                <a:cs typeface="Times New Roman" panose="02020603050405020304" pitchFamily="18" charset="0"/>
              </a:rPr>
              <a:t> </a:t>
            </a:r>
            <a:r>
              <a:rPr lang="en-US" dirty="0" err="1">
                <a:solidFill>
                  <a:srgbClr val="202122"/>
                </a:solidFill>
                <a:latin typeface="Times New Roman" panose="02020603050405020304" pitchFamily="18" charset="0"/>
                <a:cs typeface="Times New Roman" panose="02020603050405020304" pitchFamily="18" charset="0"/>
              </a:rPr>
              <a:t>vue</a:t>
            </a:r>
            <a:r>
              <a:rPr lang="en-US" dirty="0">
                <a:solidFill>
                  <a:srgbClr val="202122"/>
                </a:solidFill>
                <a:latin typeface="Times New Roman" panose="02020603050405020304" pitchFamily="18" charset="0"/>
                <a:cs typeface="Times New Roman" panose="02020603050405020304" pitchFamily="18" charset="0"/>
              </a:rPr>
              <a:t> </a:t>
            </a:r>
            <a:r>
              <a:rPr lang="en-US" dirty="0" err="1">
                <a:solidFill>
                  <a:srgbClr val="202122"/>
                </a:solidFill>
                <a:latin typeface="Times New Roman" panose="02020603050405020304" pitchFamily="18" charset="0"/>
                <a:cs typeface="Times New Roman" panose="02020603050405020304" pitchFamily="18" charset="0"/>
              </a:rPr>
              <a:t>gốc</a:t>
            </a:r>
            <a:r>
              <a:rPr lang="en-US" dirty="0">
                <a:solidFill>
                  <a:srgbClr val="202122"/>
                </a:solidFill>
                <a:latin typeface="Times New Roman" panose="02020603050405020304" pitchFamily="18" charset="0"/>
                <a:cs typeface="Times New Roman" panose="02020603050405020304" pitchFamily="18" charset="0"/>
              </a:rPr>
              <a:t> (app) </a:t>
            </a:r>
            <a:r>
              <a:rPr lang="en-US" dirty="0" err="1">
                <a:solidFill>
                  <a:srgbClr val="202122"/>
                </a:solidFill>
                <a:latin typeface="Times New Roman" panose="02020603050405020304" pitchFamily="18" charset="0"/>
                <a:cs typeface="Times New Roman" panose="02020603050405020304" pitchFamily="18" charset="0"/>
              </a:rPr>
              <a:t>và</a:t>
            </a:r>
            <a:r>
              <a:rPr lang="en-US" dirty="0">
                <a:solidFill>
                  <a:srgbClr val="202122"/>
                </a:solidFill>
                <a:latin typeface="Times New Roman" panose="02020603050405020304" pitchFamily="18" charset="0"/>
                <a:cs typeface="Times New Roman" panose="02020603050405020304" pitchFamily="18" charset="0"/>
              </a:rPr>
              <a:t> </a:t>
            </a:r>
            <a:r>
              <a:rPr lang="en-US" dirty="0" err="1">
                <a:solidFill>
                  <a:srgbClr val="202122"/>
                </a:solidFill>
                <a:latin typeface="Times New Roman" panose="02020603050405020304" pitchFamily="18" charset="0"/>
                <a:cs typeface="Times New Roman" panose="02020603050405020304" pitchFamily="18" charset="0"/>
              </a:rPr>
              <a:t>các</a:t>
            </a:r>
            <a:r>
              <a:rPr lang="en-US" dirty="0">
                <a:solidFill>
                  <a:srgbClr val="202122"/>
                </a:solidFill>
                <a:latin typeface="Times New Roman" panose="02020603050405020304" pitchFamily="18" charset="0"/>
                <a:cs typeface="Times New Roman" panose="02020603050405020304" pitchFamily="18" charset="0"/>
              </a:rPr>
              <a:t> components </a:t>
            </a:r>
            <a:r>
              <a:rPr lang="en-US" dirty="0" err="1">
                <a:solidFill>
                  <a:srgbClr val="202122"/>
                </a:solidFill>
                <a:latin typeface="Times New Roman" panose="02020603050405020304" pitchFamily="18" charset="0"/>
                <a:cs typeface="Times New Roman" panose="02020603050405020304" pitchFamily="18" charset="0"/>
              </a:rPr>
              <a:t>xếp</a:t>
            </a:r>
            <a:r>
              <a:rPr lang="en-US" dirty="0">
                <a:solidFill>
                  <a:srgbClr val="202122"/>
                </a:solidFill>
                <a:latin typeface="Times New Roman" panose="02020603050405020304" pitchFamily="18" charset="0"/>
                <a:cs typeface="Times New Roman" panose="02020603050405020304" pitchFamily="18" charset="0"/>
              </a:rPr>
              <a:t> </a:t>
            </a:r>
            <a:r>
              <a:rPr lang="en-US" dirty="0" err="1">
                <a:solidFill>
                  <a:srgbClr val="202122"/>
                </a:solidFill>
                <a:latin typeface="Times New Roman" panose="02020603050405020304" pitchFamily="18" charset="0"/>
                <a:cs typeface="Times New Roman" panose="02020603050405020304" pitchFamily="18" charset="0"/>
              </a:rPr>
              <a:t>thành</a:t>
            </a:r>
            <a:r>
              <a:rPr lang="en-US" dirty="0">
                <a:solidFill>
                  <a:srgbClr val="202122"/>
                </a:solidFill>
                <a:latin typeface="Times New Roman" panose="02020603050405020304" pitchFamily="18" charset="0"/>
                <a:cs typeface="Times New Roman" panose="02020603050405020304" pitchFamily="18" charset="0"/>
              </a:rPr>
              <a:t> </a:t>
            </a:r>
            <a:r>
              <a:rPr lang="en-US" dirty="0" err="1">
                <a:solidFill>
                  <a:srgbClr val="202122"/>
                </a:solidFill>
                <a:latin typeface="Times New Roman" panose="02020603050405020304" pitchFamily="18" charset="0"/>
                <a:cs typeface="Times New Roman" panose="02020603050405020304" pitchFamily="18" charset="0"/>
              </a:rPr>
              <a:t>cây</a:t>
            </a:r>
            <a:endParaRPr lang="en-US" dirty="0">
              <a:solidFill>
                <a:srgbClr val="202122"/>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2A78C7D-5889-433E-9839-17ECB264A94B}"/>
              </a:ext>
            </a:extLst>
          </p:cNvPr>
          <p:cNvPicPr>
            <a:picLocks noChangeAspect="1"/>
          </p:cNvPicPr>
          <p:nvPr/>
        </p:nvPicPr>
        <p:blipFill>
          <a:blip r:embed="rId2"/>
          <a:stretch>
            <a:fillRect/>
          </a:stretch>
        </p:blipFill>
        <p:spPr>
          <a:xfrm>
            <a:off x="1832312" y="3092017"/>
            <a:ext cx="3467100" cy="1295400"/>
          </a:xfrm>
          <a:prstGeom prst="rect">
            <a:avLst/>
          </a:prstGeom>
        </p:spPr>
      </p:pic>
      <p:pic>
        <p:nvPicPr>
          <p:cNvPr id="11" name="Picture 10">
            <a:extLst>
              <a:ext uri="{FF2B5EF4-FFF2-40B4-BE49-F238E27FC236}">
                <a16:creationId xmlns:a16="http://schemas.microsoft.com/office/drawing/2014/main" id="{32E73DAF-8EBE-4287-968F-35189C93E0DE}"/>
              </a:ext>
            </a:extLst>
          </p:cNvPr>
          <p:cNvPicPr>
            <a:picLocks noChangeAspect="1"/>
          </p:cNvPicPr>
          <p:nvPr/>
        </p:nvPicPr>
        <p:blipFill>
          <a:blip r:embed="rId3"/>
          <a:stretch>
            <a:fillRect/>
          </a:stretch>
        </p:blipFill>
        <p:spPr>
          <a:xfrm>
            <a:off x="7607053" y="2576652"/>
            <a:ext cx="2752635" cy="3824148"/>
          </a:xfrm>
          <a:prstGeom prst="rect">
            <a:avLst/>
          </a:prstGeom>
        </p:spPr>
      </p:pic>
    </p:spTree>
    <p:extLst>
      <p:ext uri="{BB962C8B-B14F-4D97-AF65-F5344CB8AC3E}">
        <p14:creationId xmlns:p14="http://schemas.microsoft.com/office/powerpoint/2010/main" val="2322389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37AA-DBBE-49A9-A6BD-38B7395AE108}"/>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Components</a:t>
            </a:r>
            <a:endParaRPr lang="en-GB"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51CCF02F-793E-449E-AB3B-3B1D7622AB4D}"/>
              </a:ext>
            </a:extLst>
          </p:cNvPr>
          <p:cNvPicPr>
            <a:picLocks noGrp="1" noChangeAspect="1"/>
          </p:cNvPicPr>
          <p:nvPr>
            <p:ph sz="half" idx="1"/>
          </p:nvPr>
        </p:nvPicPr>
        <p:blipFill>
          <a:blip r:embed="rId2"/>
          <a:stretch>
            <a:fillRect/>
          </a:stretch>
        </p:blipFill>
        <p:spPr>
          <a:xfrm>
            <a:off x="1219200" y="1975843"/>
            <a:ext cx="3991992" cy="3767552"/>
          </a:xfrm>
        </p:spPr>
      </p:pic>
      <p:sp>
        <p:nvSpPr>
          <p:cNvPr id="6" name="Content Placeholder 5">
            <a:extLst>
              <a:ext uri="{FF2B5EF4-FFF2-40B4-BE49-F238E27FC236}">
                <a16:creationId xmlns:a16="http://schemas.microsoft.com/office/drawing/2014/main" id="{1DE2AFE9-1143-433F-8FED-D23F430ADE24}"/>
              </a:ext>
            </a:extLst>
          </p:cNvPr>
          <p:cNvSpPr>
            <a:spLocks noGrp="1"/>
          </p:cNvSpPr>
          <p:nvPr>
            <p:ph sz="half" idx="2"/>
          </p:nvPr>
        </p:nvSpPr>
        <p:spPr>
          <a:xfrm>
            <a:off x="5521910" y="2752078"/>
            <a:ext cx="6365289" cy="2760956"/>
          </a:xfrm>
        </p:spPr>
        <p:txBody>
          <a:bodyPr/>
          <a:lstStyle/>
          <a:p>
            <a:pPr>
              <a:lnSpc>
                <a:spcPct val="100000"/>
              </a:lnSpc>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components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a:t>
            </a:r>
          </a:p>
          <a:p>
            <a:pPr>
              <a:lnSpc>
                <a:spcPct val="100000"/>
              </a:lnSpc>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Mỗi</a:t>
            </a:r>
            <a:r>
              <a:rPr lang="en-US" dirty="0">
                <a:latin typeface="Times New Roman" panose="02020603050405020304" pitchFamily="18" charset="0"/>
                <a:cs typeface="Times New Roman" panose="02020603050405020304" pitchFamily="18" charset="0"/>
              </a:rPr>
              <a:t> components </a:t>
            </a:r>
            <a:r>
              <a:rPr lang="en-US" dirty="0" err="1">
                <a:latin typeface="Times New Roman" panose="02020603050405020304" pitchFamily="18" charset="0"/>
                <a:cs typeface="Times New Roman" panose="02020603050405020304" pitchFamily="18" charset="0"/>
              </a:rPr>
              <a:t>gồm</a:t>
            </a:r>
            <a:r>
              <a:rPr lang="en-US" dirty="0">
                <a:latin typeface="Times New Roman" panose="02020603050405020304" pitchFamily="18" charset="0"/>
                <a:cs typeface="Times New Roman" panose="02020603050405020304" pitchFamily="18" charset="0"/>
              </a:rPr>
              <a:t> 3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HTML, CSS, JS</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8109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02C89-8D64-4B6E-8BB0-F926EA729A19}"/>
              </a:ext>
            </a:extLst>
          </p:cNvPr>
          <p:cNvSpPr>
            <a:spLocks noGrp="1"/>
          </p:cNvSpPr>
          <p:nvPr>
            <p:ph type="title"/>
          </p:nvPr>
        </p:nvSpPr>
        <p:spPr>
          <a:xfrm>
            <a:off x="1371600" y="685800"/>
            <a:ext cx="9601200" cy="983202"/>
          </a:xfrm>
        </p:spPr>
        <p:txBody>
          <a:bodyPr/>
          <a:lstStyle/>
          <a:p>
            <a:pPr algn="ctr"/>
            <a:r>
              <a:rPr lang="en-US" b="1" dirty="0" err="1">
                <a:latin typeface="Times New Roman" panose="02020603050405020304" pitchFamily="18" charset="0"/>
                <a:cs typeface="Times New Roman" panose="02020603050405020304" pitchFamily="18" charset="0"/>
              </a:rPr>
              <a:t>Cấu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trúc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của</a:t>
            </a:r>
            <a:r>
              <a:rPr lang="en-US" b="1" dirty="0">
                <a:latin typeface="Times New Roman" panose="02020603050405020304" pitchFamily="18" charset="0"/>
                <a:cs typeface="Times New Roman" panose="02020603050405020304" pitchFamily="18" charset="0"/>
              </a:rPr>
              <a:t> 1 file .</a:t>
            </a:r>
            <a:r>
              <a:rPr lang="en-US" b="1" dirty="0" err="1">
                <a:latin typeface="Times New Roman" panose="02020603050405020304" pitchFamily="18" charset="0"/>
                <a:cs typeface="Times New Roman" panose="02020603050405020304" pitchFamily="18" charset="0"/>
              </a:rPr>
              <a:t>vue</a:t>
            </a:r>
            <a:endParaRPr lang="en-GB" b="1"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B071CD8B-9C02-464D-B898-032115F4E0C2}"/>
              </a:ext>
            </a:extLst>
          </p:cNvPr>
          <p:cNvPicPr>
            <a:picLocks noGrp="1" noChangeAspect="1"/>
          </p:cNvPicPr>
          <p:nvPr>
            <p:ph sz="half" idx="1"/>
          </p:nvPr>
        </p:nvPicPr>
        <p:blipFill>
          <a:blip r:embed="rId2"/>
          <a:stretch>
            <a:fillRect/>
          </a:stretch>
        </p:blipFill>
        <p:spPr>
          <a:xfrm>
            <a:off x="1225118" y="1748902"/>
            <a:ext cx="2983685" cy="4118498"/>
          </a:xfrm>
        </p:spPr>
      </p:pic>
      <p:sp>
        <p:nvSpPr>
          <p:cNvPr id="4" name="Content Placeholder 3">
            <a:extLst>
              <a:ext uri="{FF2B5EF4-FFF2-40B4-BE49-F238E27FC236}">
                <a16:creationId xmlns:a16="http://schemas.microsoft.com/office/drawing/2014/main" id="{C988A82D-B8C6-4280-A7B7-8AB880528510}"/>
              </a:ext>
            </a:extLst>
          </p:cNvPr>
          <p:cNvSpPr>
            <a:spLocks noGrp="1"/>
          </p:cNvSpPr>
          <p:nvPr>
            <p:ph sz="half" idx="2"/>
          </p:nvPr>
        </p:nvSpPr>
        <p:spPr>
          <a:xfrm>
            <a:off x="4438836" y="1917577"/>
            <a:ext cx="7022236" cy="3949823"/>
          </a:xfrm>
        </p:spPr>
        <p:txBody>
          <a:bodyPr>
            <a:normAutofit lnSpcReduction="10000"/>
          </a:bodyPr>
          <a:lstStyle/>
          <a:p>
            <a:pPr marL="0" indent="0">
              <a:lnSpc>
                <a:spcPct val="130000"/>
              </a:lnSpc>
              <a:buNone/>
            </a:pPr>
            <a:r>
              <a:rPr lang="en-US" dirty="0" err="1"/>
              <a:t>Gồm</a:t>
            </a:r>
            <a:r>
              <a:rPr lang="en-US" dirty="0"/>
              <a:t> 3 </a:t>
            </a:r>
            <a:r>
              <a:rPr lang="en-US" dirty="0" err="1"/>
              <a:t>thành</a:t>
            </a:r>
            <a:r>
              <a:rPr lang="en-US" dirty="0"/>
              <a:t> </a:t>
            </a:r>
            <a:r>
              <a:rPr lang="en-US" dirty="0" err="1"/>
              <a:t>phần</a:t>
            </a:r>
            <a:r>
              <a:rPr lang="en-US" dirty="0"/>
              <a:t>:</a:t>
            </a:r>
          </a:p>
          <a:p>
            <a:pPr marL="457200" indent="-457200">
              <a:lnSpc>
                <a:spcPct val="130000"/>
              </a:lnSpc>
              <a:buFont typeface="+mj-lt"/>
              <a:buAutoNum type="arabicPeriod"/>
            </a:pPr>
            <a:r>
              <a:rPr lang="en-US" dirty="0"/>
              <a:t>&lt;template&gt;&lt;/ template&gt;:  </a:t>
            </a:r>
            <a:r>
              <a:rPr lang="en-US" dirty="0" err="1"/>
              <a:t>viết</a:t>
            </a:r>
            <a:r>
              <a:rPr lang="en-US" dirty="0"/>
              <a:t> html</a:t>
            </a:r>
          </a:p>
          <a:p>
            <a:pPr marL="457200" indent="-457200">
              <a:lnSpc>
                <a:spcPct val="130000"/>
              </a:lnSpc>
              <a:buFont typeface="+mj-lt"/>
              <a:buAutoNum type="arabicPeriod"/>
            </a:pPr>
            <a:r>
              <a:rPr lang="en-US" dirty="0"/>
              <a:t>&lt;script&gt;&lt;/script&gt;: </a:t>
            </a:r>
            <a:r>
              <a:rPr lang="en-US" dirty="0" err="1"/>
              <a:t>viết</a:t>
            </a:r>
            <a:r>
              <a:rPr lang="en-US" dirty="0"/>
              <a:t> </a:t>
            </a:r>
            <a:r>
              <a:rPr lang="en-US" dirty="0" err="1"/>
              <a:t>js</a:t>
            </a:r>
            <a:endParaRPr lang="en-US" dirty="0"/>
          </a:p>
          <a:p>
            <a:pPr marL="457200" indent="-457200">
              <a:lnSpc>
                <a:spcPct val="130000"/>
              </a:lnSpc>
              <a:buFont typeface="+mj-lt"/>
              <a:buAutoNum type="arabicPeriod"/>
            </a:pPr>
            <a:r>
              <a:rPr lang="en-US" dirty="0"/>
              <a:t>&lt;style&gt;&lt;/style&gt;: </a:t>
            </a:r>
            <a:r>
              <a:rPr lang="en-US" dirty="0" err="1"/>
              <a:t>viết</a:t>
            </a:r>
            <a:r>
              <a:rPr lang="en-US" dirty="0"/>
              <a:t> </a:t>
            </a:r>
            <a:r>
              <a:rPr lang="en-US" dirty="0" err="1"/>
              <a:t>css</a:t>
            </a:r>
            <a:endParaRPr lang="en-US" dirty="0"/>
          </a:p>
          <a:p>
            <a:pPr lvl="1">
              <a:lnSpc>
                <a:spcPct val="130000"/>
              </a:lnSpc>
              <a:buFont typeface="Arial" panose="020B0604020202020204" pitchFamily="34" charset="0"/>
              <a:buChar char="•"/>
            </a:pPr>
            <a:r>
              <a:rPr lang="en-US" dirty="0"/>
              <a:t>scoped: </a:t>
            </a:r>
            <a:r>
              <a:rPr lang="en-US" dirty="0" err="1"/>
              <a:t>khi</a:t>
            </a:r>
            <a:r>
              <a:rPr lang="en-US" dirty="0"/>
              <a:t> </a:t>
            </a:r>
            <a:r>
              <a:rPr lang="en-US" dirty="0" err="1"/>
              <a:t>thêm</a:t>
            </a:r>
            <a:r>
              <a:rPr lang="en-US" dirty="0"/>
              <a:t> </a:t>
            </a:r>
            <a:r>
              <a:rPr lang="en-US" dirty="0" err="1"/>
              <a:t>thuộc</a:t>
            </a:r>
            <a:r>
              <a:rPr lang="en-US" dirty="0"/>
              <a:t> </a:t>
            </a:r>
            <a:r>
              <a:rPr lang="en-US" dirty="0" err="1"/>
              <a:t>tính</a:t>
            </a:r>
            <a:r>
              <a:rPr lang="en-US" dirty="0"/>
              <a:t> scoped </a:t>
            </a:r>
            <a:r>
              <a:rPr lang="en-US" dirty="0" err="1"/>
              <a:t>thì</a:t>
            </a:r>
            <a:r>
              <a:rPr lang="en-US" dirty="0"/>
              <a:t> </a:t>
            </a:r>
            <a:r>
              <a:rPr lang="en-US" dirty="0" err="1"/>
              <a:t>css</a:t>
            </a:r>
            <a:r>
              <a:rPr lang="en-US" dirty="0"/>
              <a:t> </a:t>
            </a:r>
            <a:r>
              <a:rPr lang="en-US" dirty="0" err="1"/>
              <a:t>chỉ</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cho</a:t>
            </a:r>
            <a:r>
              <a:rPr lang="en-US" dirty="0"/>
              <a:t> components </a:t>
            </a:r>
            <a:r>
              <a:rPr lang="en-US" dirty="0" err="1"/>
              <a:t>này</a:t>
            </a:r>
            <a:endParaRPr lang="en-US" dirty="0"/>
          </a:p>
          <a:p>
            <a:pPr lvl="1">
              <a:lnSpc>
                <a:spcPct val="130000"/>
              </a:lnSpc>
              <a:buFont typeface="Arial" panose="020B0604020202020204" pitchFamily="34" charset="0"/>
              <a:buChar char="•"/>
            </a:pPr>
            <a:r>
              <a:rPr lang="en-US" dirty="0" err="1"/>
              <a:t>Nên</a:t>
            </a:r>
            <a:r>
              <a:rPr lang="en-US" dirty="0"/>
              <a:t> dung </a:t>
            </a:r>
            <a:r>
              <a:rPr lang="en-US" dirty="0" err="1"/>
              <a:t>scopde</a:t>
            </a:r>
            <a:r>
              <a:rPr lang="en-US" dirty="0"/>
              <a:t> </a:t>
            </a:r>
            <a:r>
              <a:rPr lang="en-US" dirty="0" err="1"/>
              <a:t>cho</a:t>
            </a:r>
            <a:r>
              <a:rPr lang="en-US" dirty="0"/>
              <a:t> </a:t>
            </a:r>
            <a:r>
              <a:rPr lang="en-US" dirty="0" err="1"/>
              <a:t>tất</a:t>
            </a:r>
            <a:r>
              <a:rPr lang="en-US" dirty="0"/>
              <a:t> </a:t>
            </a:r>
            <a:r>
              <a:rPr lang="en-US" dirty="0" err="1"/>
              <a:t>cả</a:t>
            </a:r>
            <a:r>
              <a:rPr lang="en-US" dirty="0"/>
              <a:t> components</a:t>
            </a:r>
          </a:p>
          <a:p>
            <a:pPr lvl="1">
              <a:lnSpc>
                <a:spcPct val="130000"/>
              </a:lnSpc>
              <a:buFont typeface="Arial" panose="020B0604020202020204" pitchFamily="34" charset="0"/>
              <a:buChar char="•"/>
            </a:pPr>
            <a:r>
              <a:rPr lang="en-US" dirty="0" err="1"/>
              <a:t>Hỗ</a:t>
            </a:r>
            <a:r>
              <a:rPr lang="en-US" dirty="0"/>
              <a:t> </a:t>
            </a:r>
            <a:r>
              <a:rPr lang="en-US" dirty="0" err="1"/>
              <a:t>trợ</a:t>
            </a:r>
            <a:r>
              <a:rPr lang="en-US" dirty="0"/>
              <a:t> </a:t>
            </a:r>
            <a:r>
              <a:rPr lang="en-US" dirty="0" err="1"/>
              <a:t>cách</a:t>
            </a:r>
            <a:r>
              <a:rPr lang="en-US" dirty="0"/>
              <a:t> </a:t>
            </a:r>
            <a:r>
              <a:rPr lang="en-US" dirty="0" err="1"/>
              <a:t>viết</a:t>
            </a:r>
            <a:r>
              <a:rPr lang="en-US" dirty="0"/>
              <a:t> lang=“</a:t>
            </a:r>
            <a:r>
              <a:rPr lang="en-US" dirty="0" err="1"/>
              <a:t>scss</a:t>
            </a:r>
            <a:r>
              <a:rPr lang="en-US" dirty="0"/>
              <a:t>” </a:t>
            </a:r>
            <a:r>
              <a:rPr lang="en-US" dirty="0" err="1"/>
              <a:t>để</a:t>
            </a:r>
            <a:r>
              <a:rPr lang="en-US" dirty="0"/>
              <a:t> code </a:t>
            </a:r>
            <a:r>
              <a:rPr lang="en-US" dirty="0" err="1"/>
              <a:t>bớt</a:t>
            </a:r>
            <a:r>
              <a:rPr lang="en-US" dirty="0"/>
              <a:t> </a:t>
            </a:r>
            <a:r>
              <a:rPr lang="en-US" dirty="0" err="1"/>
              <a:t>dài</a:t>
            </a:r>
            <a:r>
              <a:rPr lang="en-US" dirty="0"/>
              <a:t> </a:t>
            </a:r>
            <a:r>
              <a:rPr lang="en-US" dirty="0" err="1"/>
              <a:t>dòng</a:t>
            </a:r>
            <a:endParaRPr lang="en-GB" dirty="0"/>
          </a:p>
        </p:txBody>
      </p:sp>
    </p:spTree>
    <p:extLst>
      <p:ext uri="{BB962C8B-B14F-4D97-AF65-F5344CB8AC3E}">
        <p14:creationId xmlns:p14="http://schemas.microsoft.com/office/powerpoint/2010/main" val="1703987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D05AD-1E27-4B54-B9EB-494664D1B086}"/>
              </a:ext>
            </a:extLst>
          </p:cNvPr>
          <p:cNvSpPr>
            <a:spLocks noGrp="1"/>
          </p:cNvSpPr>
          <p:nvPr>
            <p:ph type="title"/>
          </p:nvPr>
        </p:nvSpPr>
        <p:spPr>
          <a:xfrm>
            <a:off x="1295400" y="514905"/>
            <a:ext cx="9601200" cy="1491448"/>
          </a:xfrm>
        </p:spPr>
        <p:txBody>
          <a:bodyPr>
            <a:normAutofit/>
          </a:bodyPr>
          <a:lstStyle/>
          <a:p>
            <a:pPr algn="ctr"/>
            <a:r>
              <a:rPr lang="en-US" b="1" dirty="0">
                <a:latin typeface="Times New Roman" panose="02020603050405020304" pitchFamily="18" charset="0"/>
                <a:cs typeface="Times New Roman" panose="02020603050405020304" pitchFamily="18" charset="0"/>
              </a:rPr>
              <a:t>L</a:t>
            </a:r>
            <a:r>
              <a:rPr lang="vi-VN" b="1" dirty="0">
                <a:latin typeface="Times New Roman" panose="02020603050405020304" pitchFamily="18" charset="0"/>
                <a:cs typeface="Times New Roman" panose="02020603050405020304" pitchFamily="18" charset="0"/>
              </a:rPr>
              <a:t>ife cycle</a:t>
            </a:r>
            <a:br>
              <a:rPr lang="en-US" b="1" dirty="0">
                <a:latin typeface="Times New Roman" panose="02020603050405020304" pitchFamily="18" charset="0"/>
                <a:cs typeface="Times New Roman" panose="02020603050405020304" pitchFamily="18" charset="0"/>
              </a:rPr>
            </a:br>
            <a:endParaRPr lang="en-GB" b="1" dirty="0"/>
          </a:p>
        </p:txBody>
      </p:sp>
      <p:sp>
        <p:nvSpPr>
          <p:cNvPr id="7" name="Content Placeholder 6">
            <a:extLst>
              <a:ext uri="{FF2B5EF4-FFF2-40B4-BE49-F238E27FC236}">
                <a16:creationId xmlns:a16="http://schemas.microsoft.com/office/drawing/2014/main" id="{56573CE8-E2C2-422F-A67A-9F2FA37D481D}"/>
              </a:ext>
            </a:extLst>
          </p:cNvPr>
          <p:cNvSpPr>
            <a:spLocks noGrp="1"/>
          </p:cNvSpPr>
          <p:nvPr>
            <p:ph sz="half" idx="1"/>
          </p:nvPr>
        </p:nvSpPr>
        <p:spPr>
          <a:xfrm>
            <a:off x="1218813" y="2285999"/>
            <a:ext cx="3566251" cy="3581401"/>
          </a:xfrm>
        </p:spPr>
        <p:txBody>
          <a:bodyPr/>
          <a:lstStyle/>
          <a:p>
            <a:endParaRPr lang="en-GB"/>
          </a:p>
        </p:txBody>
      </p:sp>
      <p:sp>
        <p:nvSpPr>
          <p:cNvPr id="8" name="Content Placeholder 7">
            <a:extLst>
              <a:ext uri="{FF2B5EF4-FFF2-40B4-BE49-F238E27FC236}">
                <a16:creationId xmlns:a16="http://schemas.microsoft.com/office/drawing/2014/main" id="{EDD66FFF-CCC7-4F72-9188-E7A4913F71DA}"/>
              </a:ext>
            </a:extLst>
          </p:cNvPr>
          <p:cNvSpPr>
            <a:spLocks noGrp="1"/>
          </p:cNvSpPr>
          <p:nvPr>
            <p:ph sz="half" idx="2"/>
          </p:nvPr>
        </p:nvSpPr>
        <p:spPr>
          <a:xfrm>
            <a:off x="4972623" y="1597981"/>
            <a:ext cx="6630493" cy="4269419"/>
          </a:xfrm>
        </p:spPr>
        <p:txBody>
          <a:bodyPr>
            <a:normAutofit/>
          </a:bodyPr>
          <a:lstStyle/>
          <a:p>
            <a:pPr marL="457200" indent="-457200">
              <a:lnSpc>
                <a:spcPct val="130000"/>
              </a:lnSpc>
              <a:buFont typeface="+mj-lt"/>
              <a:buAutoNum type="arabicPeriod"/>
            </a:pPr>
            <a:r>
              <a:rPr lang="en-US" b="1" dirty="0" err="1">
                <a:latin typeface="Times New Roman" panose="02020603050405020304" pitchFamily="18" charset="0"/>
                <a:cs typeface="Times New Roman" panose="02020603050405020304" pitchFamily="18" charset="0"/>
              </a:rPr>
              <a:t>beforeCreate</a:t>
            </a:r>
            <a:r>
              <a:rPr lang="en-US" b="1"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Hook beforeCreate sẽ được gọi đồng bộ ngay sau khi Vue được khởi tạo. Các data (dữ liệu) và event (sự kiện) chưa được thiết lập.</a:t>
            </a:r>
            <a:endParaRPr lang="en-US" dirty="0">
              <a:latin typeface="Times New Roman" panose="02020603050405020304" pitchFamily="18" charset="0"/>
              <a:cs typeface="Times New Roman" panose="02020603050405020304" pitchFamily="18" charset="0"/>
            </a:endParaRPr>
          </a:p>
          <a:p>
            <a:pPr marL="457200" indent="-457200">
              <a:lnSpc>
                <a:spcPct val="130000"/>
              </a:lnSpc>
              <a:buFont typeface="+mj-lt"/>
              <a:buAutoNum type="arabicPeriod"/>
            </a:pPr>
            <a:r>
              <a:rPr lang="en-GB" b="1" dirty="0">
                <a:latin typeface="Times New Roman" panose="02020603050405020304" pitchFamily="18" charset="0"/>
                <a:cs typeface="Times New Roman" panose="02020603050405020304" pitchFamily="18" charset="0"/>
              </a:rPr>
              <a:t>Create(): </a:t>
            </a:r>
          </a:p>
          <a:p>
            <a:pPr lvl="1">
              <a:lnSpc>
                <a:spcPct val="1300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Lúc này, các data và event đã được thiết lập</a:t>
            </a:r>
            <a:endParaRPr lang="en-US" dirty="0">
              <a:latin typeface="Times New Roman" panose="02020603050405020304" pitchFamily="18" charset="0"/>
              <a:cs typeface="Times New Roman" panose="02020603050405020304" pitchFamily="18" charset="0"/>
            </a:endParaRPr>
          </a:p>
          <a:p>
            <a:pPr lvl="1">
              <a:lnSpc>
                <a:spcPct val="1300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Các template và Virtual DOM chưa được mount và render, không thể truy cập đến $ el.</a:t>
            </a:r>
            <a:endParaRPr lang="en-US" dirty="0">
              <a:latin typeface="Times New Roman" panose="02020603050405020304" pitchFamily="18" charset="0"/>
              <a:cs typeface="Times New Roman" panose="02020603050405020304" pitchFamily="18" charset="0"/>
            </a:endParaRPr>
          </a:p>
          <a:p>
            <a:pPr lvl="1">
              <a:lnSpc>
                <a:spcPct val="130000"/>
              </a:lnSpc>
              <a:buFont typeface="Arial" panose="020B0604020202020204" pitchFamily="34" charset="0"/>
              <a:buChar char="•"/>
            </a:pPr>
            <a:r>
              <a:rPr lang="en-GB" b="1" dirty="0">
                <a:latin typeface="Times New Roman" panose="02020603050405020304" pitchFamily="18" charset="0"/>
                <a:cs typeface="Times New Roman" panose="02020603050405020304" pitchFamily="18" charset="0"/>
              </a:rPr>
              <a:t>created </a:t>
            </a:r>
            <a:r>
              <a:rPr lang="en-GB" b="1" dirty="0" err="1">
                <a:latin typeface="Times New Roman" panose="02020603050405020304" pitchFamily="18" charset="0"/>
                <a:cs typeface="Times New Roman" panose="02020603050405020304" pitchFamily="18" charset="0"/>
              </a:rPr>
              <a:t>để</a:t>
            </a:r>
            <a:r>
              <a:rPr lang="en-GB" b="1" dirty="0">
                <a:latin typeface="Times New Roman" panose="02020603050405020304" pitchFamily="18" charset="0"/>
                <a:cs typeface="Times New Roman" panose="02020603050405020304" pitchFamily="18" charset="0"/>
              </a:rPr>
              <a:t> fetch data </a:t>
            </a:r>
            <a:r>
              <a:rPr lang="en-GB" b="1" dirty="0" err="1">
                <a:latin typeface="Times New Roman" panose="02020603050405020304" pitchFamily="18" charset="0"/>
                <a:cs typeface="Times New Roman" panose="02020603050405020304" pitchFamily="18" charset="0"/>
              </a:rPr>
              <a:t>từ</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phía</a:t>
            </a:r>
            <a:r>
              <a:rPr lang="en-GB" b="1" dirty="0">
                <a:latin typeface="Times New Roman" panose="02020603050405020304" pitchFamily="18" charset="0"/>
                <a:cs typeface="Times New Roman" panose="02020603050405020304" pitchFamily="18" charset="0"/>
              </a:rPr>
              <a:t> backend </a:t>
            </a:r>
            <a:r>
              <a:rPr lang="en-GB" b="1" dirty="0" err="1">
                <a:latin typeface="Times New Roman" panose="02020603050405020304" pitchFamily="18" charset="0"/>
                <a:cs typeface="Times New Roman" panose="02020603050405020304" pitchFamily="18" charset="0"/>
              </a:rPr>
              <a:t>ngay</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lúc</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khởi</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tạo</a:t>
            </a:r>
            <a:r>
              <a:rPr lang="en-GB" b="1" dirty="0">
                <a:latin typeface="Times New Roman" panose="02020603050405020304" pitchFamily="18" charset="0"/>
                <a:cs typeface="Times New Roman" panose="02020603050405020304" pitchFamily="18" charset="0"/>
              </a:rPr>
              <a:t>.</a:t>
            </a:r>
          </a:p>
        </p:txBody>
      </p:sp>
      <p:pic>
        <p:nvPicPr>
          <p:cNvPr id="6" name="image2.png" title="Hình ảnh">
            <a:extLst>
              <a:ext uri="{FF2B5EF4-FFF2-40B4-BE49-F238E27FC236}">
                <a16:creationId xmlns:a16="http://schemas.microsoft.com/office/drawing/2014/main" id="{00000000-0008-0000-0100-000002000000}"/>
              </a:ext>
            </a:extLst>
          </p:cNvPr>
          <p:cNvPicPr preferRelativeResize="0"/>
          <p:nvPr/>
        </p:nvPicPr>
        <p:blipFill>
          <a:blip r:embed="rId2" cstate="print"/>
          <a:stretch>
            <a:fillRect/>
          </a:stretch>
        </p:blipFill>
        <p:spPr>
          <a:xfrm>
            <a:off x="1107841" y="1260629"/>
            <a:ext cx="3788193" cy="5193437"/>
          </a:xfrm>
          <a:prstGeom prst="rect">
            <a:avLst/>
          </a:prstGeom>
          <a:noFill/>
        </p:spPr>
      </p:pic>
    </p:spTree>
    <p:extLst>
      <p:ext uri="{BB962C8B-B14F-4D97-AF65-F5344CB8AC3E}">
        <p14:creationId xmlns:p14="http://schemas.microsoft.com/office/powerpoint/2010/main" val="3136545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2447B3C-B881-445E-A040-D25D2F385A2C}"/>
              </a:ext>
            </a:extLst>
          </p:cNvPr>
          <p:cNvSpPr>
            <a:spLocks noGrp="1"/>
          </p:cNvSpPr>
          <p:nvPr>
            <p:ph type="title"/>
          </p:nvPr>
        </p:nvSpPr>
        <p:spPr>
          <a:xfrm>
            <a:off x="1371600" y="355108"/>
            <a:ext cx="9601200" cy="1278384"/>
          </a:xfrm>
        </p:spPr>
        <p:txBody>
          <a:bodyPr/>
          <a:lstStyle/>
          <a:p>
            <a:pPr algn="ctr"/>
            <a:r>
              <a:rPr lang="en-US" b="1" dirty="0">
                <a:latin typeface="Times New Roman" panose="02020603050405020304" pitchFamily="18" charset="0"/>
                <a:cs typeface="Times New Roman" panose="02020603050405020304" pitchFamily="18" charset="0"/>
              </a:rPr>
              <a:t>L</a:t>
            </a:r>
            <a:r>
              <a:rPr lang="vi-VN" b="1" dirty="0">
                <a:latin typeface="Times New Roman" panose="02020603050405020304" pitchFamily="18" charset="0"/>
                <a:cs typeface="Times New Roman" panose="02020603050405020304" pitchFamily="18" charset="0"/>
              </a:rPr>
              <a:t>ife cycle</a:t>
            </a:r>
            <a:endParaRPr lang="en-GB" dirty="0"/>
          </a:p>
        </p:txBody>
      </p:sp>
      <p:pic>
        <p:nvPicPr>
          <p:cNvPr id="5" name="image8.png" title="Hình ảnh">
            <a:extLst>
              <a:ext uri="{FF2B5EF4-FFF2-40B4-BE49-F238E27FC236}">
                <a16:creationId xmlns:a16="http://schemas.microsoft.com/office/drawing/2014/main" id="{00000000-0008-0000-0100-000003000000}"/>
              </a:ext>
            </a:extLst>
          </p:cNvPr>
          <p:cNvPicPr preferRelativeResize="0">
            <a:picLocks noGrp="1"/>
          </p:cNvPicPr>
          <p:nvPr>
            <p:ph sz="half" idx="1"/>
          </p:nvPr>
        </p:nvPicPr>
        <p:blipFill rotWithShape="1">
          <a:blip r:embed="rId2" cstate="print"/>
          <a:stretch/>
        </p:blipFill>
        <p:spPr>
          <a:xfrm>
            <a:off x="1121545" y="1060512"/>
            <a:ext cx="3690151" cy="5264458"/>
          </a:xfrm>
          <a:prstGeom prst="rect">
            <a:avLst/>
          </a:prstGeom>
          <a:noFill/>
        </p:spPr>
      </p:pic>
      <p:sp>
        <p:nvSpPr>
          <p:cNvPr id="9" name="Content Placeholder 8">
            <a:extLst>
              <a:ext uri="{FF2B5EF4-FFF2-40B4-BE49-F238E27FC236}">
                <a16:creationId xmlns:a16="http://schemas.microsoft.com/office/drawing/2014/main" id="{F0D2C5EE-44FF-4AC9-82B8-0C611B594E0F}"/>
              </a:ext>
            </a:extLst>
          </p:cNvPr>
          <p:cNvSpPr>
            <a:spLocks noGrp="1"/>
          </p:cNvSpPr>
          <p:nvPr>
            <p:ph sz="half" idx="2"/>
          </p:nvPr>
        </p:nvSpPr>
        <p:spPr>
          <a:xfrm>
            <a:off x="5061752" y="1518082"/>
            <a:ext cx="6701162" cy="4349318"/>
          </a:xfrm>
        </p:spPr>
        <p:txBody>
          <a:bodyPr/>
          <a:lstStyle/>
          <a:p>
            <a:pPr marL="457200" indent="-457200">
              <a:lnSpc>
                <a:spcPct val="130000"/>
              </a:lnSpc>
              <a:buFont typeface="+mj-lt"/>
              <a:buAutoNum type="arabicPeriod" startAt="3"/>
            </a:pPr>
            <a:r>
              <a:rPr lang="en-GB" b="1" dirty="0">
                <a:latin typeface="Times New Roman" panose="02020603050405020304" pitchFamily="18" charset="0"/>
                <a:cs typeface="Times New Roman" panose="02020603050405020304" pitchFamily="18" charset="0"/>
              </a:rPr>
              <a:t>mounted():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sử dụng thường xuyên. </a:t>
            </a:r>
            <a:endParaRPr lang="en-GB" b="1" dirty="0">
              <a:latin typeface="Times New Roman" panose="02020603050405020304" pitchFamily="18" charset="0"/>
              <a:cs typeface="Times New Roman" panose="02020603050405020304" pitchFamily="18" charset="0"/>
            </a:endParaRPr>
          </a:p>
          <a:p>
            <a:pPr>
              <a:lnSpc>
                <a:spcPct val="130000"/>
              </a:lnSpc>
              <a:buFont typeface="Arial" panose="020B0604020202020204" pitchFamily="34" charset="0"/>
              <a:buChar char="•"/>
            </a:pPr>
            <a:r>
              <a:rPr lang="en-GB" dirty="0" err="1">
                <a:latin typeface="Times New Roman" panose="02020603050405020304" pitchFamily="18" charset="0"/>
                <a:cs typeface="Times New Roman" panose="02020603050405020304" pitchFamily="18" charset="0"/>
              </a:rPr>
              <a:t>Có</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thể</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hoàn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toàn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truy</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cập</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đến</a:t>
            </a:r>
            <a:r>
              <a:rPr lang="en-GB" dirty="0">
                <a:latin typeface="Times New Roman" panose="02020603050405020304" pitchFamily="18" charset="0"/>
                <a:cs typeface="Times New Roman" panose="02020603050405020304" pitchFamily="18" charset="0"/>
              </a:rPr>
              <a:t> component, template </a:t>
            </a:r>
            <a:r>
              <a:rPr lang="en-GB" dirty="0" err="1">
                <a:latin typeface="Times New Roman" panose="02020603050405020304" pitchFamily="18" charset="0"/>
                <a:cs typeface="Times New Roman" panose="02020603050405020304" pitchFamily="18" charset="0"/>
              </a:rPr>
              <a:t>và</a:t>
            </a:r>
            <a:r>
              <a:rPr lang="en-GB" dirty="0">
                <a:latin typeface="Times New Roman" panose="02020603050405020304" pitchFamily="18" charset="0"/>
                <a:cs typeface="Times New Roman" panose="02020603050405020304" pitchFamily="18" charset="0"/>
              </a:rPr>
              <a:t> DOM </a:t>
            </a:r>
            <a:r>
              <a:rPr lang="en-GB" dirty="0" err="1">
                <a:latin typeface="Times New Roman" panose="02020603050405020304" pitchFamily="18" charset="0"/>
                <a:cs typeface="Times New Roman" panose="02020603050405020304" pitchFamily="18" charset="0"/>
              </a:rPr>
              <a:t>thông</a:t>
            </a:r>
            <a:r>
              <a:rPr lang="en-GB" dirty="0">
                <a:latin typeface="Times New Roman" panose="02020603050405020304" pitchFamily="18" charset="0"/>
                <a:cs typeface="Times New Roman" panose="02020603050405020304" pitchFamily="18" charset="0"/>
              </a:rPr>
              <a:t> qua </a:t>
            </a:r>
            <a:r>
              <a:rPr lang="en-GB" dirty="0" err="1">
                <a:latin typeface="Times New Roman" panose="02020603050405020304" pitchFamily="18" charset="0"/>
                <a:cs typeface="Times New Roman" panose="02020603050405020304" pitchFamily="18" charset="0"/>
              </a:rPr>
              <a:t>this.$el</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hoặc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vm</a:t>
            </a:r>
            <a:r>
              <a:rPr lang="en-GB" dirty="0">
                <a:latin typeface="Times New Roman" panose="02020603050405020304" pitchFamily="18" charset="0"/>
                <a:cs typeface="Times New Roman" panose="02020603050405020304" pitchFamily="18" charset="0"/>
              </a:rPr>
              <a:t>.$el).</a:t>
            </a:r>
          </a:p>
          <a:p>
            <a:pPr>
              <a:lnSpc>
                <a:spcPct val="1300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Có thể sử dụng để thay đổi DOM, fetching data ( cũng có thể dùng created() hook) hay tích hợp các thư viện khác.</a:t>
            </a:r>
            <a:endParaRPr lang="en-US" dirty="0">
              <a:latin typeface="Times New Roman" panose="02020603050405020304" pitchFamily="18" charset="0"/>
              <a:cs typeface="Times New Roman" panose="02020603050405020304" pitchFamily="18" charset="0"/>
            </a:endParaRPr>
          </a:p>
          <a:p>
            <a:pPr>
              <a:lnSpc>
                <a:spcPct val="130000"/>
              </a:lnSpc>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mounted </a:t>
            </a:r>
            <a:r>
              <a:rPr lang="en-GB" dirty="0" err="1">
                <a:latin typeface="Times New Roman" panose="02020603050405020304" pitchFamily="18" charset="0"/>
                <a:cs typeface="Times New Roman" panose="02020603050405020304" pitchFamily="18" charset="0"/>
              </a:rPr>
              <a:t>khi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dùng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chung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với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Jquery</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để</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tác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động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vào</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các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phần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tử</a:t>
            </a:r>
            <a:r>
              <a:rPr lang="en-GB" dirty="0">
                <a:latin typeface="Times New Roman" panose="02020603050405020304" pitchFamily="18" charset="0"/>
                <a:cs typeface="Times New Roman" panose="02020603050405020304" pitchFamily="18" charset="0"/>
              </a:rPr>
              <a:t> DOM</a:t>
            </a:r>
          </a:p>
        </p:txBody>
      </p:sp>
    </p:spTree>
    <p:extLst>
      <p:ext uri="{BB962C8B-B14F-4D97-AF65-F5344CB8AC3E}">
        <p14:creationId xmlns:p14="http://schemas.microsoft.com/office/powerpoint/2010/main" val="290194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48ECC-5F16-40D3-8D6A-FBB679ED919B}"/>
              </a:ext>
            </a:extLst>
          </p:cNvPr>
          <p:cNvSpPr>
            <a:spLocks noGrp="1"/>
          </p:cNvSpPr>
          <p:nvPr>
            <p:ph type="title"/>
          </p:nvPr>
        </p:nvSpPr>
        <p:spPr>
          <a:xfrm>
            <a:off x="1371600" y="730188"/>
            <a:ext cx="9601200" cy="1045346"/>
          </a:xfrm>
        </p:spPr>
        <p:txBody>
          <a:bodyPr/>
          <a:lstStyle/>
          <a:p>
            <a:pPr algn="ctr"/>
            <a:r>
              <a:rPr lang="en-US" b="1" dirty="0">
                <a:latin typeface="Times New Roman" panose="02020603050405020304" pitchFamily="18" charset="0"/>
                <a:cs typeface="Times New Roman" panose="02020603050405020304" pitchFamily="18" charset="0"/>
              </a:rPr>
              <a:t>L</a:t>
            </a:r>
            <a:r>
              <a:rPr lang="vi-VN" b="1" dirty="0">
                <a:latin typeface="Times New Roman" panose="02020603050405020304" pitchFamily="18" charset="0"/>
                <a:cs typeface="Times New Roman" panose="02020603050405020304" pitchFamily="18" charset="0"/>
              </a:rPr>
              <a:t>ife cycle</a:t>
            </a:r>
            <a:endParaRPr lang="en-GB" dirty="0"/>
          </a:p>
        </p:txBody>
      </p:sp>
      <p:sp>
        <p:nvSpPr>
          <p:cNvPr id="3" name="Content Placeholder 2">
            <a:extLst>
              <a:ext uri="{FF2B5EF4-FFF2-40B4-BE49-F238E27FC236}">
                <a16:creationId xmlns:a16="http://schemas.microsoft.com/office/drawing/2014/main" id="{1F43DFBC-8E74-46AC-B527-1D9E902687BD}"/>
              </a:ext>
            </a:extLst>
          </p:cNvPr>
          <p:cNvSpPr>
            <a:spLocks noGrp="1"/>
          </p:cNvSpPr>
          <p:nvPr>
            <p:ph sz="half" idx="1"/>
          </p:nvPr>
        </p:nvSpPr>
        <p:spPr>
          <a:xfrm>
            <a:off x="1371600" y="2256777"/>
            <a:ext cx="3457852" cy="3581401"/>
          </a:xfrm>
        </p:spPr>
        <p:txBody>
          <a:bodyPr>
            <a:normAutofit/>
          </a:bodyPr>
          <a:lstStyle/>
          <a:p>
            <a:endParaRPr lang="en-GB" dirty="0"/>
          </a:p>
        </p:txBody>
      </p:sp>
      <p:sp>
        <p:nvSpPr>
          <p:cNvPr id="4" name="Content Placeholder 3">
            <a:extLst>
              <a:ext uri="{FF2B5EF4-FFF2-40B4-BE49-F238E27FC236}">
                <a16:creationId xmlns:a16="http://schemas.microsoft.com/office/drawing/2014/main" id="{0A8B9210-FD0F-46CF-AF09-59488D46BF78}"/>
              </a:ext>
            </a:extLst>
          </p:cNvPr>
          <p:cNvSpPr>
            <a:spLocks noGrp="1"/>
          </p:cNvSpPr>
          <p:nvPr>
            <p:ph sz="half" idx="2"/>
          </p:nvPr>
        </p:nvSpPr>
        <p:spPr>
          <a:xfrm>
            <a:off x="5095782" y="1704513"/>
            <a:ext cx="6649375" cy="4544627"/>
          </a:xfrm>
        </p:spPr>
        <p:txBody>
          <a:bodyPr>
            <a:normAutofit/>
          </a:bodyPr>
          <a:lstStyle/>
          <a:p>
            <a:pPr marL="457200" indent="-457200">
              <a:lnSpc>
                <a:spcPct val="150000"/>
              </a:lnSpc>
              <a:buFont typeface="+mj-lt"/>
              <a:buAutoNum type="arabicPeriod" startAt="4"/>
            </a:pPr>
            <a:r>
              <a:rPr lang="en-GB" b="1" dirty="0" err="1">
                <a:latin typeface="Times New Roman" panose="02020603050405020304" pitchFamily="18" charset="0"/>
                <a:cs typeface="Times New Roman" panose="02020603050405020304" pitchFamily="18" charset="0"/>
              </a:rPr>
              <a:t>beforeUpdate</a:t>
            </a:r>
            <a:r>
              <a:rPr lang="en-GB" b="1" dirty="0">
                <a:latin typeface="Times New Roman" panose="02020603050405020304" pitchFamily="18" charset="0"/>
                <a:cs typeface="Times New Roman" panose="02020603050405020304" pitchFamily="18" charset="0"/>
              </a:rPr>
              <a:t>():</a:t>
            </a:r>
          </a:p>
          <a:p>
            <a:pPr>
              <a:lnSpc>
                <a:spcPct val="1500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Hook này được gọi ngay sau khi có sự thay đổi dữ liệu (data) trên component.</a:t>
            </a:r>
            <a:endParaRPr lang="en-US"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Quá trình diễn r</a:t>
            </a:r>
            <a:r>
              <a:rPr lang="en-US" dirty="0">
                <a:latin typeface="Times New Roman" panose="02020603050405020304" pitchFamily="18" charset="0"/>
                <a:cs typeface="Times New Roman" panose="02020603050405020304" pitchFamily="18" charset="0"/>
              </a:rPr>
              <a:t>a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sau</a:t>
            </a:r>
            <a:r>
              <a:rPr lang="en-US" dirty="0">
                <a:latin typeface="Times New Roman" panose="02020603050405020304" pitchFamily="18" charset="0"/>
                <a:cs typeface="Times New Roman" panose="02020603050405020304" pitchFamily="18" charset="0"/>
              </a:rPr>
              <a:t>:</a:t>
            </a:r>
          </a:p>
          <a:p>
            <a:pPr marL="0" indent="0">
              <a:lnSpc>
                <a:spcPct val="150000"/>
              </a:lnSpc>
              <a:buNone/>
            </a:pPr>
            <a:r>
              <a:rPr lang="vi-VN" dirty="0">
                <a:latin typeface="Times New Roman" panose="02020603050405020304" pitchFamily="18" charset="0"/>
                <a:cs typeface="Times New Roman" panose="02020603050405020304" pitchFamily="18" charset="0"/>
              </a:rPr>
              <a:t>created() được chạy đầu tiên</a:t>
            </a:r>
            <a:r>
              <a:rPr lang="en-US" dirty="0">
                <a:latin typeface="Times New Roman" panose="02020603050405020304" pitchFamily="18" charset="0"/>
                <a:cs typeface="Times New Roman" panose="02020603050405020304" pitchFamily="18" charset="0"/>
              </a:rPr>
              <a:t> -&gt; </a:t>
            </a:r>
            <a:r>
              <a:rPr lang="en-US" dirty="0" err="1">
                <a:latin typeface="Times New Roman" panose="02020603050405020304" pitchFamily="18" charset="0"/>
                <a:cs typeface="Times New Roman" panose="02020603050405020304" pitchFamily="18" charset="0"/>
              </a:rPr>
              <a:t>thay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đổi</a:t>
            </a:r>
            <a:r>
              <a:rPr lang="en-US" dirty="0">
                <a:latin typeface="Times New Roman" panose="02020603050405020304" pitchFamily="18" charset="0"/>
                <a:cs typeface="Times New Roman" panose="02020603050405020304" pitchFamily="18" charset="0"/>
              </a:rPr>
              <a:t> data -&gt; </a:t>
            </a:r>
            <a:r>
              <a:rPr lang="en-US" dirty="0" err="1">
                <a:latin typeface="Times New Roman" panose="02020603050405020304" pitchFamily="18" charset="0"/>
                <a:cs typeface="Times New Roman" panose="02020603050405020304" pitchFamily="18" charset="0"/>
              </a:rPr>
              <a:t>beforeUpdate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lấy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data </a:t>
            </a:r>
            <a:r>
              <a:rPr lang="en-US" dirty="0" err="1">
                <a:latin typeface="Times New Roman" panose="02020603050405020304" pitchFamily="18" charset="0"/>
                <a:cs typeface="Times New Roman" panose="02020603050405020304" pitchFamily="18" charset="0"/>
              </a:rPr>
              <a:t>mới</a:t>
            </a:r>
            <a:r>
              <a:rPr lang="en-US" dirty="0">
                <a:latin typeface="Times New Roman" panose="02020603050405020304" pitchFamily="18" charset="0"/>
                <a:cs typeface="Times New Roman" panose="02020603050405020304" pitchFamily="18" charset="0"/>
              </a:rPr>
              <a:t> -&gt; log ra console -&gt; </a:t>
            </a:r>
            <a:r>
              <a:rPr lang="en-GB" dirty="0">
                <a:latin typeface="Times New Roman" panose="02020603050405020304" pitchFamily="18" charset="0"/>
                <a:cs typeface="Times New Roman" panose="02020603050405020304" pitchFamily="18" charset="0"/>
              </a:rPr>
              <a:t>DOM re-render </a:t>
            </a:r>
            <a:r>
              <a:rPr lang="en-GB" dirty="0" err="1">
                <a:latin typeface="Times New Roman" panose="02020603050405020304" pitchFamily="18" charset="0"/>
                <a:cs typeface="Times New Roman" panose="02020603050405020304" pitchFamily="18" charset="0"/>
              </a:rPr>
              <a:t>và</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hiển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thị</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giá</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trị</a:t>
            </a:r>
            <a:r>
              <a:rPr lang="en-GB" dirty="0">
                <a:latin typeface="Times New Roman" panose="02020603050405020304" pitchFamily="18" charset="0"/>
                <a:cs typeface="Times New Roman" panose="02020603050405020304" pitchFamily="18" charset="0"/>
              </a:rPr>
              <a:t> ở template</a:t>
            </a:r>
          </a:p>
        </p:txBody>
      </p:sp>
      <p:pic>
        <p:nvPicPr>
          <p:cNvPr id="5" name="image8.png" title="Hình ảnh">
            <a:extLst>
              <a:ext uri="{FF2B5EF4-FFF2-40B4-BE49-F238E27FC236}">
                <a16:creationId xmlns:a16="http://schemas.microsoft.com/office/drawing/2014/main" id="{DC3F8CE2-EBB8-4C5F-B7FE-FCAC70357CEC}"/>
              </a:ext>
            </a:extLst>
          </p:cNvPr>
          <p:cNvPicPr preferRelativeResize="0">
            <a:picLocks/>
          </p:cNvPicPr>
          <p:nvPr/>
        </p:nvPicPr>
        <p:blipFill rotWithShape="1">
          <a:blip r:embed="rId2" cstate="print"/>
          <a:stretch/>
        </p:blipFill>
        <p:spPr>
          <a:xfrm>
            <a:off x="1105270" y="1499956"/>
            <a:ext cx="3724182" cy="4953739"/>
          </a:xfrm>
          <a:prstGeom prst="rect">
            <a:avLst/>
          </a:prstGeom>
          <a:noFill/>
        </p:spPr>
      </p:pic>
    </p:spTree>
    <p:extLst>
      <p:ext uri="{BB962C8B-B14F-4D97-AF65-F5344CB8AC3E}">
        <p14:creationId xmlns:p14="http://schemas.microsoft.com/office/powerpoint/2010/main" val="3182543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9D97-816A-401D-9C03-98A96079DA23}"/>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L</a:t>
            </a:r>
            <a:r>
              <a:rPr lang="vi-VN" b="1" dirty="0">
                <a:latin typeface="Times New Roman" panose="02020603050405020304" pitchFamily="18" charset="0"/>
                <a:cs typeface="Times New Roman" panose="02020603050405020304" pitchFamily="18" charset="0"/>
              </a:rPr>
              <a:t>ife cycle</a:t>
            </a:r>
            <a:endParaRPr lang="en-GB" dirty="0"/>
          </a:p>
        </p:txBody>
      </p:sp>
      <p:sp>
        <p:nvSpPr>
          <p:cNvPr id="3" name="Content Placeholder 2">
            <a:extLst>
              <a:ext uri="{FF2B5EF4-FFF2-40B4-BE49-F238E27FC236}">
                <a16:creationId xmlns:a16="http://schemas.microsoft.com/office/drawing/2014/main" id="{FCE9DAC9-911B-45BB-8F0A-556B59824374}"/>
              </a:ext>
            </a:extLst>
          </p:cNvPr>
          <p:cNvSpPr>
            <a:spLocks noGrp="1"/>
          </p:cNvSpPr>
          <p:nvPr>
            <p:ph sz="half" idx="1"/>
          </p:nvPr>
        </p:nvSpPr>
        <p:spPr>
          <a:xfrm>
            <a:off x="1371600" y="1686757"/>
            <a:ext cx="3848470" cy="4180643"/>
          </a:xfrm>
        </p:spPr>
        <p:txBody>
          <a:bodyPr/>
          <a:lstStyle/>
          <a:p>
            <a:endParaRPr lang="en-GB" dirty="0"/>
          </a:p>
        </p:txBody>
      </p:sp>
      <p:sp>
        <p:nvSpPr>
          <p:cNvPr id="4" name="Content Placeholder 3">
            <a:extLst>
              <a:ext uri="{FF2B5EF4-FFF2-40B4-BE49-F238E27FC236}">
                <a16:creationId xmlns:a16="http://schemas.microsoft.com/office/drawing/2014/main" id="{CC17125C-48D4-4226-99D9-C0BD7207B348}"/>
              </a:ext>
            </a:extLst>
          </p:cNvPr>
          <p:cNvSpPr>
            <a:spLocks noGrp="1"/>
          </p:cNvSpPr>
          <p:nvPr>
            <p:ph sz="half" idx="2"/>
          </p:nvPr>
        </p:nvSpPr>
        <p:spPr>
          <a:xfrm>
            <a:off x="5379868" y="1744461"/>
            <a:ext cx="6241002" cy="4065233"/>
          </a:xfrm>
        </p:spPr>
        <p:txBody>
          <a:bodyPr/>
          <a:lstStyle/>
          <a:p>
            <a:pPr marL="457200" indent="-457200">
              <a:lnSpc>
                <a:spcPct val="130000"/>
              </a:lnSpc>
              <a:buFont typeface="+mj-lt"/>
              <a:buAutoNum type="arabicPeriod" startAt="5"/>
            </a:pPr>
            <a:r>
              <a:rPr lang="en-GB" b="1" dirty="0">
                <a:latin typeface="Times New Roman" panose="02020603050405020304" pitchFamily="18" charset="0"/>
                <a:cs typeface="Times New Roman" panose="02020603050405020304" pitchFamily="18" charset="0"/>
              </a:rPr>
              <a:t>updated():</a:t>
            </a:r>
          </a:p>
          <a:p>
            <a:pPr>
              <a:lnSpc>
                <a:spcPct val="130000"/>
              </a:lnSpc>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Hook updated() </a:t>
            </a:r>
            <a:r>
              <a:rPr lang="en-GB" dirty="0" err="1">
                <a:latin typeface="Times New Roman" panose="02020603050405020304" pitchFamily="18" charset="0"/>
                <a:cs typeface="Times New Roman" panose="02020603050405020304" pitchFamily="18" charset="0"/>
              </a:rPr>
              <a:t>thực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hiện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ngay</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sau</a:t>
            </a:r>
            <a:r>
              <a:rPr lang="en-GB" dirty="0">
                <a:latin typeface="Times New Roman" panose="02020603050405020304" pitchFamily="18" charset="0"/>
                <a:cs typeface="Times New Roman" panose="02020603050405020304" pitchFamily="18" charset="0"/>
              </a:rPr>
              <a:t> hook </a:t>
            </a:r>
            <a:r>
              <a:rPr lang="en-GB" dirty="0" err="1">
                <a:latin typeface="Times New Roman" panose="02020603050405020304" pitchFamily="18" charset="0"/>
                <a:cs typeface="Times New Roman" panose="02020603050405020304" pitchFamily="18" charset="0"/>
              </a:rPr>
              <a:t>beforeUpdate</a:t>
            </a:r>
            <a:r>
              <a:rPr lang="en-GB" dirty="0">
                <a:latin typeface="Times New Roman" panose="02020603050405020304" pitchFamily="18" charset="0"/>
                <a:cs typeface="Times New Roman" panose="02020603050405020304" pitchFamily="18" charset="0"/>
              </a:rPr>
              <a:t>()</a:t>
            </a:r>
          </a:p>
          <a:p>
            <a:pPr>
              <a:lnSpc>
                <a:spcPct val="130000"/>
              </a:lnSpc>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Sau </a:t>
            </a:r>
            <a:r>
              <a:rPr lang="en-GB" dirty="0" err="1">
                <a:latin typeface="Times New Roman" panose="02020603050405020304" pitchFamily="18" charset="0"/>
                <a:cs typeface="Times New Roman" panose="02020603050405020304" pitchFamily="18" charset="0"/>
              </a:rPr>
              <a:t>khi</a:t>
            </a:r>
            <a:r>
              <a:rPr lang="en-GB" dirty="0">
                <a:latin typeface="Times New Roman" panose="02020603050405020304" pitchFamily="18" charset="0"/>
                <a:cs typeface="Times New Roman" panose="02020603050405020304" pitchFamily="18" charset="0"/>
              </a:rPr>
              <a:t> DOM re-render</a:t>
            </a:r>
          </a:p>
          <a:p>
            <a:pPr>
              <a:lnSpc>
                <a:spcPct val="1300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Dữ liệu trong hook updated() cũng giống hook beforeUpdate().</a:t>
            </a:r>
            <a:endParaRPr lang="en-GB" dirty="0">
              <a:latin typeface="Times New Roman" panose="02020603050405020304" pitchFamily="18" charset="0"/>
              <a:cs typeface="Times New Roman" panose="02020603050405020304" pitchFamily="18" charset="0"/>
            </a:endParaRPr>
          </a:p>
        </p:txBody>
      </p:sp>
      <p:pic>
        <p:nvPicPr>
          <p:cNvPr id="5" name="image8.png" title="Hình ảnh">
            <a:extLst>
              <a:ext uri="{FF2B5EF4-FFF2-40B4-BE49-F238E27FC236}">
                <a16:creationId xmlns:a16="http://schemas.microsoft.com/office/drawing/2014/main" id="{4173CA1E-293B-481D-B638-170E21E05AD6}"/>
              </a:ext>
            </a:extLst>
          </p:cNvPr>
          <p:cNvPicPr preferRelativeResize="0">
            <a:picLocks/>
          </p:cNvPicPr>
          <p:nvPr/>
        </p:nvPicPr>
        <p:blipFill rotWithShape="1">
          <a:blip r:embed="rId2" cstate="print"/>
          <a:stretch/>
        </p:blipFill>
        <p:spPr>
          <a:xfrm>
            <a:off x="1371600" y="1428750"/>
            <a:ext cx="3848470" cy="5060827"/>
          </a:xfrm>
          <a:prstGeom prst="rect">
            <a:avLst/>
          </a:prstGeom>
          <a:noFill/>
        </p:spPr>
      </p:pic>
    </p:spTree>
    <p:extLst>
      <p:ext uri="{BB962C8B-B14F-4D97-AF65-F5344CB8AC3E}">
        <p14:creationId xmlns:p14="http://schemas.microsoft.com/office/powerpoint/2010/main" val="3696638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ABD98-803A-4EC2-AE1B-53563AEB4E84}"/>
              </a:ext>
            </a:extLst>
          </p:cNvPr>
          <p:cNvSpPr>
            <a:spLocks noGrp="1"/>
          </p:cNvSpPr>
          <p:nvPr>
            <p:ph type="title"/>
          </p:nvPr>
        </p:nvSpPr>
        <p:spPr>
          <a:xfrm>
            <a:off x="1371600" y="685800"/>
            <a:ext cx="9601200" cy="1116367"/>
          </a:xfrm>
        </p:spPr>
        <p:txBody>
          <a:bodyPr/>
          <a:lstStyle/>
          <a:p>
            <a:pPr algn="ctr"/>
            <a:r>
              <a:rPr lang="en-US" b="1" dirty="0">
                <a:latin typeface="Times New Roman" panose="02020603050405020304" pitchFamily="18" charset="0"/>
                <a:cs typeface="Times New Roman" panose="02020603050405020304" pitchFamily="18" charset="0"/>
              </a:rPr>
              <a:t>L</a:t>
            </a:r>
            <a:r>
              <a:rPr lang="vi-VN" b="1" dirty="0">
                <a:latin typeface="Times New Roman" panose="02020603050405020304" pitchFamily="18" charset="0"/>
                <a:cs typeface="Times New Roman" panose="02020603050405020304" pitchFamily="18" charset="0"/>
              </a:rPr>
              <a:t>ife cycle</a:t>
            </a:r>
            <a:endParaRPr lang="en-GB" dirty="0"/>
          </a:p>
        </p:txBody>
      </p:sp>
      <p:sp>
        <p:nvSpPr>
          <p:cNvPr id="3" name="Content Placeholder 2">
            <a:extLst>
              <a:ext uri="{FF2B5EF4-FFF2-40B4-BE49-F238E27FC236}">
                <a16:creationId xmlns:a16="http://schemas.microsoft.com/office/drawing/2014/main" id="{1C238465-234C-443A-80E4-5CDBAE988C70}"/>
              </a:ext>
            </a:extLst>
          </p:cNvPr>
          <p:cNvSpPr>
            <a:spLocks noGrp="1"/>
          </p:cNvSpPr>
          <p:nvPr>
            <p:ph sz="half" idx="1"/>
          </p:nvPr>
        </p:nvSpPr>
        <p:spPr>
          <a:xfrm>
            <a:off x="1371600" y="2285999"/>
            <a:ext cx="3848470" cy="3581401"/>
          </a:xfrm>
        </p:spPr>
        <p:txBody>
          <a:bodyPr/>
          <a:lstStyle/>
          <a:p>
            <a:endParaRPr lang="en-GB"/>
          </a:p>
        </p:txBody>
      </p:sp>
      <p:sp>
        <p:nvSpPr>
          <p:cNvPr id="4" name="Content Placeholder 3">
            <a:extLst>
              <a:ext uri="{FF2B5EF4-FFF2-40B4-BE49-F238E27FC236}">
                <a16:creationId xmlns:a16="http://schemas.microsoft.com/office/drawing/2014/main" id="{0C8E076D-B698-4A49-9257-7A05DC0F63B8}"/>
              </a:ext>
            </a:extLst>
          </p:cNvPr>
          <p:cNvSpPr>
            <a:spLocks noGrp="1"/>
          </p:cNvSpPr>
          <p:nvPr>
            <p:ph sz="half" idx="2"/>
          </p:nvPr>
        </p:nvSpPr>
        <p:spPr>
          <a:xfrm>
            <a:off x="5690586" y="1802167"/>
            <a:ext cx="5282603" cy="4370033"/>
          </a:xfrm>
        </p:spPr>
        <p:txBody>
          <a:bodyPr/>
          <a:lstStyle/>
          <a:p>
            <a:pPr marL="457200" indent="-457200">
              <a:lnSpc>
                <a:spcPct val="150000"/>
              </a:lnSpc>
              <a:buFont typeface="+mj-lt"/>
              <a:buAutoNum type="arabicPeriod" startAt="6"/>
            </a:pPr>
            <a:r>
              <a:rPr lang="en-GB" b="1" dirty="0" err="1"/>
              <a:t>beforeunmount</a:t>
            </a:r>
            <a:r>
              <a:rPr lang="en-GB" b="1" dirty="0"/>
              <a:t>():</a:t>
            </a:r>
          </a:p>
          <a:p>
            <a:pPr>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Đ</a:t>
            </a:r>
            <a:r>
              <a:rPr lang="vi-VN" dirty="0">
                <a:latin typeface="Times New Roman" panose="02020603050405020304" pitchFamily="18" charset="0"/>
                <a:cs typeface="Times New Roman" panose="02020603050405020304" pitchFamily="18" charset="0"/>
              </a:rPr>
              <a:t>ược gọi ngay trước khi huỷ bỏ component. </a:t>
            </a:r>
            <a:endParaRPr lang="en-US"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a:t>
            </a:r>
            <a:r>
              <a:rPr lang="vi-VN" dirty="0">
                <a:latin typeface="Times New Roman" panose="02020603050405020304" pitchFamily="18" charset="0"/>
                <a:cs typeface="Times New Roman" panose="02020603050405020304" pitchFamily="18" charset="0"/>
              </a:rPr>
              <a:t>à giai đoạn thích hợp nhất để bạn xoá bỏ các data, event</a:t>
            </a:r>
            <a:r>
              <a:rPr lang="en-US" dirty="0">
                <a:latin typeface="Times New Roman" panose="02020603050405020304" pitchFamily="18" charset="0"/>
                <a:cs typeface="Times New Roman" panose="02020603050405020304" pitchFamily="18" charset="0"/>
              </a:rPr>
              <a:t> (clean up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a:t>
            </a:r>
          </a:p>
        </p:txBody>
      </p:sp>
      <p:pic>
        <p:nvPicPr>
          <p:cNvPr id="5" name="image8.png" title="Hình ảnh">
            <a:extLst>
              <a:ext uri="{FF2B5EF4-FFF2-40B4-BE49-F238E27FC236}">
                <a16:creationId xmlns:a16="http://schemas.microsoft.com/office/drawing/2014/main" id="{8A30FE12-FB00-4CF3-996B-E6F9DBAA8DEF}"/>
              </a:ext>
            </a:extLst>
          </p:cNvPr>
          <p:cNvPicPr preferRelativeResize="0">
            <a:picLocks/>
          </p:cNvPicPr>
          <p:nvPr/>
        </p:nvPicPr>
        <p:blipFill rotWithShape="1">
          <a:blip r:embed="rId2" cstate="print"/>
          <a:stretch/>
        </p:blipFill>
        <p:spPr>
          <a:xfrm>
            <a:off x="1371600" y="1428750"/>
            <a:ext cx="3848470" cy="5060827"/>
          </a:xfrm>
          <a:prstGeom prst="rect">
            <a:avLst/>
          </a:prstGeom>
          <a:noFill/>
        </p:spPr>
      </p:pic>
    </p:spTree>
    <p:extLst>
      <p:ext uri="{BB962C8B-B14F-4D97-AF65-F5344CB8AC3E}">
        <p14:creationId xmlns:p14="http://schemas.microsoft.com/office/powerpoint/2010/main" val="3777236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3508-6983-41AE-BE42-8DDD4B97222B}"/>
              </a:ext>
            </a:extLst>
          </p:cNvPr>
          <p:cNvSpPr>
            <a:spLocks noGrp="1"/>
          </p:cNvSpPr>
          <p:nvPr>
            <p:ph type="title"/>
          </p:nvPr>
        </p:nvSpPr>
        <p:spPr>
          <a:xfrm>
            <a:off x="1371600" y="685800"/>
            <a:ext cx="9601200" cy="1071979"/>
          </a:xfrm>
        </p:spPr>
        <p:txBody>
          <a:bodyPr/>
          <a:lstStyle/>
          <a:p>
            <a:pPr algn="ctr"/>
            <a:r>
              <a:rPr lang="en-GB" b="1" i="0" u="none" strike="noStrike" dirty="0">
                <a:solidFill>
                  <a:schemeClr val="tx1"/>
                </a:solidFill>
                <a:effectLst/>
                <a:latin typeface="Times New Roman" panose="02020603050405020304" pitchFamily="18" charset="0"/>
                <a:cs typeface="Times New Roman" panose="02020603050405020304" pitchFamily="18" charset="0"/>
              </a:rPr>
              <a:t>Rendering</a:t>
            </a:r>
            <a:endParaRPr lang="en-GB" dirty="0">
              <a:solidFill>
                <a:schemeClr val="tx1"/>
              </a:solidFill>
            </a:endParaRPr>
          </a:p>
        </p:txBody>
      </p:sp>
      <p:sp>
        <p:nvSpPr>
          <p:cNvPr id="4" name="Content Placeholder 3">
            <a:extLst>
              <a:ext uri="{FF2B5EF4-FFF2-40B4-BE49-F238E27FC236}">
                <a16:creationId xmlns:a16="http://schemas.microsoft.com/office/drawing/2014/main" id="{7A0DB1C8-5903-425B-9F99-E4FF5729D7C5}"/>
              </a:ext>
            </a:extLst>
          </p:cNvPr>
          <p:cNvSpPr>
            <a:spLocks noGrp="1"/>
          </p:cNvSpPr>
          <p:nvPr>
            <p:ph sz="half" idx="2"/>
          </p:nvPr>
        </p:nvSpPr>
        <p:spPr>
          <a:xfrm>
            <a:off x="5228948" y="2095131"/>
            <a:ext cx="6205491" cy="3772270"/>
          </a:xfrm>
        </p:spPr>
        <p:txBody>
          <a:bodyPr/>
          <a:lstStyle/>
          <a:p>
            <a:pPr algn="l">
              <a:lnSpc>
                <a:spcPct val="200000"/>
              </a:lnSpc>
              <a:buFont typeface="Arial" panose="020B0604020202020204" pitchFamily="34" charset="0"/>
              <a:buChar char="•"/>
            </a:pPr>
            <a:r>
              <a:rPr lang="en-GB" dirty="0">
                <a:solidFill>
                  <a:srgbClr val="273849"/>
                </a:solidFill>
                <a:latin typeface="Times New Roman" panose="02020603050405020304" pitchFamily="18" charset="0"/>
                <a:cs typeface="Times New Roman" panose="02020603050405020304" pitchFamily="18" charset="0"/>
              </a:rPr>
              <a:t>Cho </a:t>
            </a:r>
            <a:r>
              <a:rPr lang="en-GB" dirty="0" err="1">
                <a:solidFill>
                  <a:srgbClr val="273849"/>
                </a:solidFill>
                <a:latin typeface="Times New Roman" panose="02020603050405020304" pitchFamily="18" charset="0"/>
                <a:cs typeface="Times New Roman" panose="02020603050405020304" pitchFamily="18" charset="0"/>
              </a:rPr>
              <a:t>truy</a:t>
            </a:r>
            <a:r>
              <a:rPr lang="en-GB" dirty="0">
                <a:solidFill>
                  <a:srgbClr val="273849"/>
                </a:solidFill>
                <a:latin typeface="Times New Roman" panose="02020603050405020304" pitchFamily="18" charset="0"/>
                <a:cs typeface="Times New Roman" panose="02020603050405020304" pitchFamily="18" charset="0"/>
              </a:rPr>
              <a:t> </a:t>
            </a:r>
            <a:r>
              <a:rPr lang="en-GB" dirty="0" err="1">
                <a:solidFill>
                  <a:srgbClr val="273849"/>
                </a:solidFill>
                <a:latin typeface="Times New Roman" panose="02020603050405020304" pitchFamily="18" charset="0"/>
                <a:cs typeface="Times New Roman" panose="02020603050405020304" pitchFamily="18" charset="0"/>
              </a:rPr>
              <a:t>xuất</a:t>
            </a:r>
            <a:r>
              <a:rPr lang="en-GB" dirty="0">
                <a:solidFill>
                  <a:srgbClr val="273849"/>
                </a:solidFill>
                <a:latin typeface="Times New Roman" panose="02020603050405020304" pitchFamily="18" charset="0"/>
                <a:cs typeface="Times New Roman" panose="02020603050405020304" pitchFamily="18" charset="0"/>
              </a:rPr>
              <a:t> </a:t>
            </a:r>
            <a:r>
              <a:rPr lang="en-GB" dirty="0" err="1">
                <a:solidFill>
                  <a:srgbClr val="273849"/>
                </a:solidFill>
                <a:latin typeface="Times New Roman" panose="02020603050405020304" pitchFamily="18" charset="0"/>
                <a:cs typeface="Times New Roman" panose="02020603050405020304" pitchFamily="18" charset="0"/>
              </a:rPr>
              <a:t>dữ</a:t>
            </a:r>
            <a:r>
              <a:rPr lang="en-GB" dirty="0">
                <a:solidFill>
                  <a:srgbClr val="273849"/>
                </a:solidFill>
                <a:latin typeface="Times New Roman" panose="02020603050405020304" pitchFamily="18" charset="0"/>
                <a:cs typeface="Times New Roman" panose="02020603050405020304" pitchFamily="18" charset="0"/>
              </a:rPr>
              <a:t> </a:t>
            </a:r>
            <a:r>
              <a:rPr lang="en-GB" dirty="0" err="1">
                <a:solidFill>
                  <a:srgbClr val="273849"/>
                </a:solidFill>
                <a:latin typeface="Times New Roman" panose="02020603050405020304" pitchFamily="18" charset="0"/>
                <a:cs typeface="Times New Roman" panose="02020603050405020304" pitchFamily="18" charset="0"/>
              </a:rPr>
              <a:t>liệu</a:t>
            </a:r>
            <a:r>
              <a:rPr lang="en-GB" dirty="0">
                <a:solidFill>
                  <a:srgbClr val="273849"/>
                </a:solidFill>
                <a:latin typeface="Times New Roman" panose="02020603050405020304" pitchFamily="18" charset="0"/>
                <a:cs typeface="Times New Roman" panose="02020603050405020304" pitchFamily="18" charset="0"/>
              </a:rPr>
              <a:t> </a:t>
            </a:r>
            <a:r>
              <a:rPr lang="en-GB" dirty="0" err="1">
                <a:solidFill>
                  <a:srgbClr val="273849"/>
                </a:solidFill>
                <a:latin typeface="Times New Roman" panose="02020603050405020304" pitchFamily="18" charset="0"/>
                <a:cs typeface="Times New Roman" panose="02020603050405020304" pitchFamily="18" charset="0"/>
              </a:rPr>
              <a:t>đơn</a:t>
            </a:r>
            <a:r>
              <a:rPr lang="en-GB" dirty="0">
                <a:solidFill>
                  <a:srgbClr val="273849"/>
                </a:solidFill>
                <a:latin typeface="Times New Roman" panose="02020603050405020304" pitchFamily="18" charset="0"/>
                <a:cs typeface="Times New Roman" panose="02020603050405020304" pitchFamily="18" charset="0"/>
              </a:rPr>
              <a:t> </a:t>
            </a:r>
            <a:r>
              <a:rPr lang="en-GB" dirty="0" err="1">
                <a:solidFill>
                  <a:srgbClr val="273849"/>
                </a:solidFill>
                <a:latin typeface="Times New Roman" panose="02020603050405020304" pitchFamily="18" charset="0"/>
                <a:cs typeface="Times New Roman" panose="02020603050405020304" pitchFamily="18" charset="0"/>
              </a:rPr>
              <a:t>giản</a:t>
            </a:r>
            <a:r>
              <a:rPr lang="en-GB" dirty="0">
                <a:solidFill>
                  <a:srgbClr val="273849"/>
                </a:solidFill>
                <a:latin typeface="Times New Roman" panose="02020603050405020304" pitchFamily="18" charset="0"/>
                <a:cs typeface="Times New Roman" panose="02020603050405020304" pitchFamily="18" charset="0"/>
              </a:rPr>
              <a:t> </a:t>
            </a:r>
            <a:r>
              <a:rPr lang="en-GB" dirty="0" err="1">
                <a:solidFill>
                  <a:srgbClr val="273849"/>
                </a:solidFill>
                <a:latin typeface="Times New Roman" panose="02020603050405020304" pitchFamily="18" charset="0"/>
                <a:cs typeface="Times New Roman" panose="02020603050405020304" pitchFamily="18" charset="0"/>
              </a:rPr>
              <a:t>bằng</a:t>
            </a:r>
            <a:r>
              <a:rPr lang="en-GB" dirty="0">
                <a:solidFill>
                  <a:srgbClr val="273849"/>
                </a:solidFill>
                <a:latin typeface="Times New Roman" panose="02020603050405020304" pitchFamily="18" charset="0"/>
                <a:cs typeface="Times New Roman" panose="02020603050405020304" pitchFamily="18" charset="0"/>
              </a:rPr>
              <a:t>: {{</a:t>
            </a:r>
            <a:r>
              <a:rPr lang="en-GB" dirty="0" err="1">
                <a:solidFill>
                  <a:srgbClr val="273849"/>
                </a:solidFill>
                <a:latin typeface="Times New Roman" panose="02020603050405020304" pitchFamily="18" charset="0"/>
                <a:cs typeface="Times New Roman" panose="02020603050405020304" pitchFamily="18" charset="0"/>
              </a:rPr>
              <a:t>tenbien</a:t>
            </a:r>
            <a:r>
              <a:rPr lang="en-GB" dirty="0">
                <a:solidFill>
                  <a:srgbClr val="273849"/>
                </a:solidFill>
                <a:latin typeface="Times New Roman" panose="02020603050405020304" pitchFamily="18" charset="0"/>
                <a:cs typeface="Times New Roman" panose="02020603050405020304" pitchFamily="18" charset="0"/>
              </a:rPr>
              <a:t>}}</a:t>
            </a:r>
          </a:p>
          <a:p>
            <a:pPr algn="l">
              <a:lnSpc>
                <a:spcPct val="200000"/>
              </a:lnSpc>
              <a:buFont typeface="Arial" panose="020B0604020202020204" pitchFamily="34" charset="0"/>
              <a:buChar char="•"/>
            </a:pPr>
            <a:r>
              <a:rPr lang="en-GB" dirty="0" err="1">
                <a:solidFill>
                  <a:srgbClr val="273849"/>
                </a:solidFill>
                <a:latin typeface="Times New Roman" panose="02020603050405020304" pitchFamily="18" charset="0"/>
                <a:cs typeface="Times New Roman" panose="02020603050405020304" pitchFamily="18" charset="0"/>
              </a:rPr>
              <a:t>Truy</a:t>
            </a:r>
            <a:r>
              <a:rPr lang="en-GB" dirty="0">
                <a:solidFill>
                  <a:srgbClr val="273849"/>
                </a:solidFill>
                <a:latin typeface="Times New Roman" panose="02020603050405020304" pitchFamily="18" charset="0"/>
                <a:cs typeface="Times New Roman" panose="02020603050405020304" pitchFamily="18" charset="0"/>
              </a:rPr>
              <a:t> </a:t>
            </a:r>
            <a:r>
              <a:rPr lang="en-GB" dirty="0" err="1">
                <a:solidFill>
                  <a:srgbClr val="273849"/>
                </a:solidFill>
                <a:latin typeface="Times New Roman" panose="02020603050405020304" pitchFamily="18" charset="0"/>
                <a:cs typeface="Times New Roman" panose="02020603050405020304" pitchFamily="18" charset="0"/>
              </a:rPr>
              <a:t>xuất</a:t>
            </a:r>
            <a:r>
              <a:rPr lang="en-GB" dirty="0">
                <a:solidFill>
                  <a:srgbClr val="273849"/>
                </a:solidFill>
                <a:latin typeface="Times New Roman" panose="02020603050405020304" pitchFamily="18" charset="0"/>
                <a:cs typeface="Times New Roman" panose="02020603050405020304" pitchFamily="18" charset="0"/>
              </a:rPr>
              <a:t> </a:t>
            </a:r>
            <a:r>
              <a:rPr lang="en-GB" dirty="0" err="1">
                <a:solidFill>
                  <a:srgbClr val="273849"/>
                </a:solidFill>
                <a:latin typeface="Times New Roman" panose="02020603050405020304" pitchFamily="18" charset="0"/>
                <a:cs typeface="Times New Roman" panose="02020603050405020304" pitchFamily="18" charset="0"/>
              </a:rPr>
              <a:t>bằng</a:t>
            </a:r>
            <a:r>
              <a:rPr lang="en-GB" dirty="0">
                <a:solidFill>
                  <a:srgbClr val="273849"/>
                </a:solidFill>
                <a:latin typeface="Times New Roman" panose="02020603050405020304" pitchFamily="18" charset="0"/>
                <a:cs typeface="Times New Roman" panose="02020603050405020304" pitchFamily="18" charset="0"/>
              </a:rPr>
              <a:t> </a:t>
            </a:r>
            <a:r>
              <a:rPr lang="en-GB" dirty="0" err="1">
                <a:solidFill>
                  <a:srgbClr val="273849"/>
                </a:solidFill>
                <a:latin typeface="Times New Roman" panose="02020603050405020304" pitchFamily="18" charset="0"/>
                <a:cs typeface="Times New Roman" panose="02020603050405020304" pitchFamily="18" charset="0"/>
              </a:rPr>
              <a:t>thuộc</a:t>
            </a:r>
            <a:r>
              <a:rPr lang="en-GB" dirty="0">
                <a:solidFill>
                  <a:srgbClr val="273849"/>
                </a:solidFill>
                <a:latin typeface="Times New Roman" panose="02020603050405020304" pitchFamily="18" charset="0"/>
                <a:cs typeface="Times New Roman" panose="02020603050405020304" pitchFamily="18" charset="0"/>
              </a:rPr>
              <a:t> </a:t>
            </a:r>
            <a:r>
              <a:rPr lang="en-GB" dirty="0" err="1">
                <a:solidFill>
                  <a:srgbClr val="273849"/>
                </a:solidFill>
                <a:latin typeface="Times New Roman" panose="02020603050405020304" pitchFamily="18" charset="0"/>
                <a:cs typeface="Times New Roman" panose="02020603050405020304" pitchFamily="18" charset="0"/>
              </a:rPr>
              <a:t>tính</a:t>
            </a:r>
            <a:r>
              <a:rPr lang="en-GB" dirty="0">
                <a:solidFill>
                  <a:srgbClr val="273849"/>
                </a:solidFill>
                <a:latin typeface="Times New Roman" panose="02020603050405020304" pitchFamily="18" charset="0"/>
                <a:cs typeface="Times New Roman" panose="02020603050405020304" pitchFamily="18" charset="0"/>
              </a:rPr>
              <a:t>: v-bind: </a:t>
            </a:r>
            <a:r>
              <a:rPr lang="en-GB" dirty="0" err="1">
                <a:solidFill>
                  <a:srgbClr val="273849"/>
                </a:solidFill>
                <a:latin typeface="Times New Roman" panose="02020603050405020304" pitchFamily="18" charset="0"/>
                <a:cs typeface="Times New Roman" panose="02020603050405020304" pitchFamily="18" charset="0"/>
                <a:sym typeface="Wingdings" panose="05000000000000000000" pitchFamily="2" charset="2"/>
              </a:rPr>
              <a:t>viết</a:t>
            </a:r>
            <a:r>
              <a:rPr lang="en-GB" dirty="0">
                <a:solidFill>
                  <a:srgbClr val="273849"/>
                </a:solidFill>
                <a:latin typeface="Times New Roman" panose="02020603050405020304" pitchFamily="18" charset="0"/>
                <a:cs typeface="Times New Roman" panose="02020603050405020304" pitchFamily="18" charset="0"/>
                <a:sym typeface="Wingdings" panose="05000000000000000000" pitchFamily="2" charset="2"/>
              </a:rPr>
              <a:t> </a:t>
            </a:r>
            <a:r>
              <a:rPr lang="en-GB" dirty="0" err="1">
                <a:solidFill>
                  <a:srgbClr val="273849"/>
                </a:solidFill>
                <a:latin typeface="Times New Roman" panose="02020603050405020304" pitchFamily="18" charset="0"/>
                <a:cs typeface="Times New Roman" panose="02020603050405020304" pitchFamily="18" charset="0"/>
                <a:sym typeface="Wingdings" panose="05000000000000000000" pitchFamily="2" charset="2"/>
              </a:rPr>
              <a:t>tắt</a:t>
            </a:r>
            <a:r>
              <a:rPr lang="en-GB" dirty="0">
                <a:solidFill>
                  <a:srgbClr val="273849"/>
                </a:solidFill>
                <a:latin typeface="Times New Roman" panose="02020603050405020304" pitchFamily="18" charset="0"/>
                <a:cs typeface="Times New Roman" panose="02020603050405020304" pitchFamily="18" charset="0"/>
                <a:sym typeface="Wingdings" panose="05000000000000000000" pitchFamily="2" charset="2"/>
              </a:rPr>
              <a:t> </a:t>
            </a:r>
            <a:r>
              <a:rPr lang="en-GB" dirty="0" err="1">
                <a:solidFill>
                  <a:srgbClr val="273849"/>
                </a:solidFill>
                <a:latin typeface="Times New Roman" panose="02020603050405020304" pitchFamily="18" charset="0"/>
                <a:cs typeface="Times New Roman" panose="02020603050405020304" pitchFamily="18" charset="0"/>
                <a:sym typeface="Wingdings" panose="05000000000000000000" pitchFamily="2" charset="2"/>
              </a:rPr>
              <a:t>là</a:t>
            </a:r>
            <a:r>
              <a:rPr lang="en-GB" dirty="0">
                <a:solidFill>
                  <a:srgbClr val="273849"/>
                </a:solidFill>
                <a:latin typeface="Times New Roman" panose="02020603050405020304" pitchFamily="18" charset="0"/>
                <a:cs typeface="Times New Roman" panose="02020603050405020304" pitchFamily="18" charset="0"/>
                <a:sym typeface="Wingdings" panose="05000000000000000000" pitchFamily="2" charset="2"/>
              </a:rPr>
              <a:t> “:”</a:t>
            </a:r>
            <a:endParaRPr lang="en-GB" i="0" u="none" strike="noStrike" dirty="0">
              <a:solidFill>
                <a:srgbClr val="273849"/>
              </a:solidFill>
              <a:effectLst/>
              <a:latin typeface="Times New Roman" panose="02020603050405020304" pitchFamily="18" charset="0"/>
              <a:cs typeface="Times New Roman" panose="02020603050405020304" pitchFamily="18" charset="0"/>
            </a:endParaRPr>
          </a:p>
          <a:p>
            <a:endParaRPr lang="en-GB" dirty="0"/>
          </a:p>
        </p:txBody>
      </p:sp>
      <p:sp>
        <p:nvSpPr>
          <p:cNvPr id="7" name="Content Placeholder 6">
            <a:extLst>
              <a:ext uri="{FF2B5EF4-FFF2-40B4-BE49-F238E27FC236}">
                <a16:creationId xmlns:a16="http://schemas.microsoft.com/office/drawing/2014/main" id="{253233CA-8B69-413E-AA44-2E87AF5525E9}"/>
              </a:ext>
            </a:extLst>
          </p:cNvPr>
          <p:cNvSpPr>
            <a:spLocks noGrp="1"/>
          </p:cNvSpPr>
          <p:nvPr>
            <p:ph sz="half" idx="1"/>
          </p:nvPr>
        </p:nvSpPr>
        <p:spPr>
          <a:xfrm>
            <a:off x="1371600" y="2285999"/>
            <a:ext cx="2676617" cy="3581401"/>
          </a:xfrm>
        </p:spPr>
        <p:txBody>
          <a:bodyPr/>
          <a:lstStyle/>
          <a:p>
            <a:endParaRPr lang="en-GB" dirty="0"/>
          </a:p>
        </p:txBody>
      </p:sp>
      <p:pic>
        <p:nvPicPr>
          <p:cNvPr id="9" name="Picture 8">
            <a:extLst>
              <a:ext uri="{FF2B5EF4-FFF2-40B4-BE49-F238E27FC236}">
                <a16:creationId xmlns:a16="http://schemas.microsoft.com/office/drawing/2014/main" id="{6B7DB53A-9DC9-4827-8A1E-1BB4904CD221}"/>
              </a:ext>
            </a:extLst>
          </p:cNvPr>
          <p:cNvPicPr>
            <a:picLocks noChangeAspect="1"/>
          </p:cNvPicPr>
          <p:nvPr/>
        </p:nvPicPr>
        <p:blipFill>
          <a:blip r:embed="rId2"/>
          <a:stretch>
            <a:fillRect/>
          </a:stretch>
        </p:blipFill>
        <p:spPr>
          <a:xfrm>
            <a:off x="1127464" y="1380293"/>
            <a:ext cx="3879542" cy="4487108"/>
          </a:xfrm>
          <a:prstGeom prst="rect">
            <a:avLst/>
          </a:prstGeom>
        </p:spPr>
      </p:pic>
    </p:spTree>
    <p:extLst>
      <p:ext uri="{BB962C8B-B14F-4D97-AF65-F5344CB8AC3E}">
        <p14:creationId xmlns:p14="http://schemas.microsoft.com/office/powerpoint/2010/main" val="371729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E2484-85B4-4A77-9A18-BBC590A9AB5F}"/>
              </a:ext>
            </a:extLst>
          </p:cNvPr>
          <p:cNvSpPr>
            <a:spLocks noGrp="1"/>
          </p:cNvSpPr>
          <p:nvPr>
            <p:ph type="title"/>
          </p:nvPr>
        </p:nvSpPr>
        <p:spPr>
          <a:xfrm>
            <a:off x="1371600" y="685800"/>
            <a:ext cx="9601200" cy="1143000"/>
          </a:xfrm>
        </p:spPr>
        <p:txBody>
          <a:bodyPr/>
          <a:lstStyle/>
          <a:p>
            <a:pPr algn="ctr"/>
            <a:r>
              <a:rPr lang="en-US" b="1" dirty="0" err="1">
                <a:latin typeface="Times New Roman" panose="02020603050405020304" pitchFamily="18" charset="0"/>
                <a:cs typeface="Times New Roman" panose="02020603050405020304" pitchFamily="18" charset="0"/>
              </a:rPr>
              <a:t>Giới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thiệu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Vuejs</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1DC17EB-D6EE-4ED2-92B6-A4C5624AC8F6}"/>
              </a:ext>
            </a:extLst>
          </p:cNvPr>
          <p:cNvSpPr>
            <a:spLocks noGrp="1"/>
          </p:cNvSpPr>
          <p:nvPr>
            <p:ph idx="1"/>
          </p:nvPr>
        </p:nvSpPr>
        <p:spPr>
          <a:xfrm>
            <a:off x="1371600" y="1828800"/>
            <a:ext cx="9601200" cy="4038600"/>
          </a:xfrm>
        </p:spPr>
        <p:txBody>
          <a:bodyPr/>
          <a:lstStyle/>
          <a:p>
            <a:pPr>
              <a:lnSpc>
                <a:spcPct val="150000"/>
              </a:lnSpc>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Framework dung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endParaRPr lang="en-US"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Đáp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SPA (Single-Page Applications)</a:t>
            </a:r>
          </a:p>
          <a:p>
            <a:pPr>
              <a:lnSpc>
                <a:spcPct val="150000"/>
              </a:lnSpc>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Vue được phát triển bởi Evan You là một cựu thành viên của google</a:t>
            </a:r>
            <a:r>
              <a:rPr lang="en-US" sz="2000" dirty="0">
                <a:latin typeface="Times New Roman" panose="02020603050405020304" pitchFamily="18" charset="0"/>
                <a:cs typeface="Times New Roman" panose="02020603050405020304" pitchFamily="18" charset="0"/>
              </a:rPr>
              <a:t>, ra </a:t>
            </a:r>
            <a:r>
              <a:rPr lang="en-US" sz="2000" dirty="0" err="1">
                <a:latin typeface="Times New Roman" panose="02020603050405020304" pitchFamily="18" charset="0"/>
                <a:cs typeface="Times New Roman" panose="02020603050405020304" pitchFamily="18" charset="0"/>
              </a:rPr>
              <a:t>mắt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năm</a:t>
            </a:r>
            <a:r>
              <a:rPr lang="en-US" sz="2000" dirty="0">
                <a:latin typeface="Times New Roman" panose="02020603050405020304" pitchFamily="18" charset="0"/>
                <a:cs typeface="Times New Roman" panose="02020603050405020304" pitchFamily="18" charset="0"/>
              </a:rPr>
              <a:t> 2014</a:t>
            </a:r>
          </a:p>
          <a:p>
            <a:pPr>
              <a:lnSpc>
                <a:spcPct val="150000"/>
              </a:lnSpc>
              <a:buFont typeface="Arial" panose="020B0604020202020204" pitchFamily="34" charset="0"/>
              <a:buChar char="•"/>
            </a:pPr>
            <a:r>
              <a:rPr lang="en-GB" dirty="0" err="1">
                <a:latin typeface="Times New Roman" panose="02020603050405020304" pitchFamily="18" charset="0"/>
                <a:cs typeface="Times New Roman" panose="02020603050405020304" pitchFamily="18" charset="0"/>
              </a:rPr>
              <a:t>Phát</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triển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trên</a:t>
            </a:r>
            <a:r>
              <a:rPr lang="en-GB" dirty="0">
                <a:latin typeface="Times New Roman" panose="02020603050405020304" pitchFamily="18" charset="0"/>
                <a:cs typeface="Times New Roman" panose="02020603050405020304" pitchFamily="18" charset="0"/>
              </a:rPr>
              <a:t> </a:t>
            </a:r>
            <a:r>
              <a:rPr lang="en-GB" b="0" i="0" dirty="0">
                <a:solidFill>
                  <a:srgbClr val="1B1B1B"/>
                </a:solidFill>
                <a:effectLst/>
                <a:latin typeface="Times New Roman" panose="02020603050405020304" pitchFamily="18" charset="0"/>
                <a:cs typeface="Times New Roman" panose="02020603050405020304" pitchFamily="18" charset="0"/>
              </a:rPr>
              <a:t>ECMAScript 6 </a:t>
            </a:r>
            <a:r>
              <a:rPr lang="en-GB" b="0" i="0" dirty="0">
                <a:solidFill>
                  <a:srgbClr val="1B1B1B"/>
                </a:solidFill>
                <a:effectLst/>
                <a:latin typeface="Open Sans"/>
              </a:rPr>
              <a:t>(</a:t>
            </a:r>
            <a:r>
              <a:rPr lang="en-GB" dirty="0">
                <a:latin typeface="Times New Roman" panose="02020603050405020304" pitchFamily="18" charset="0"/>
                <a:cs typeface="Times New Roman" panose="02020603050405020304" pitchFamily="18" charset="0"/>
              </a:rPr>
              <a:t>ES6): </a:t>
            </a:r>
            <a:r>
              <a:rPr lang="en-GB" b="0" i="0" dirty="0" err="1">
                <a:solidFill>
                  <a:srgbClr val="1B1B1B"/>
                </a:solidFill>
                <a:effectLst/>
                <a:latin typeface="Times New Roman" panose="02020603050405020304" pitchFamily="18" charset="0"/>
                <a:cs typeface="Times New Roman" panose="02020603050405020304" pitchFamily="18" charset="0"/>
              </a:rPr>
              <a:t>một</a:t>
            </a:r>
            <a:r>
              <a:rPr lang="en-GB" b="0" i="0" dirty="0">
                <a:solidFill>
                  <a:srgbClr val="1B1B1B"/>
                </a:solidFill>
                <a:effectLst/>
                <a:latin typeface="Times New Roman" panose="02020603050405020304" pitchFamily="18" charset="0"/>
                <a:cs typeface="Times New Roman" panose="02020603050405020304" pitchFamily="18" charset="0"/>
              </a:rPr>
              <a:t> </a:t>
            </a:r>
            <a:r>
              <a:rPr lang="en-GB" b="0" i="0" dirty="0" err="1">
                <a:solidFill>
                  <a:srgbClr val="1B1B1B"/>
                </a:solidFill>
                <a:effectLst/>
                <a:latin typeface="Times New Roman" panose="02020603050405020304" pitchFamily="18" charset="0"/>
                <a:cs typeface="Times New Roman" panose="02020603050405020304" pitchFamily="18" charset="0"/>
              </a:rPr>
              <a:t>tập</a:t>
            </a:r>
            <a:r>
              <a:rPr lang="en-GB" b="0" i="0" dirty="0">
                <a:solidFill>
                  <a:srgbClr val="1B1B1B"/>
                </a:solidFill>
                <a:effectLst/>
                <a:latin typeface="Times New Roman" panose="02020603050405020304" pitchFamily="18" charset="0"/>
                <a:cs typeface="Times New Roman" panose="02020603050405020304" pitchFamily="18" charset="0"/>
              </a:rPr>
              <a:t> </a:t>
            </a:r>
            <a:r>
              <a:rPr lang="en-GB" b="0" i="0" dirty="0" err="1">
                <a:solidFill>
                  <a:srgbClr val="1B1B1B"/>
                </a:solidFill>
                <a:effectLst/>
                <a:latin typeface="Times New Roman" panose="02020603050405020304" pitchFamily="18" charset="0"/>
                <a:cs typeface="Times New Roman" panose="02020603050405020304" pitchFamily="18" charset="0"/>
              </a:rPr>
              <a:t>hợp</a:t>
            </a:r>
            <a:r>
              <a:rPr lang="en-GB" b="0" i="0" dirty="0">
                <a:solidFill>
                  <a:srgbClr val="1B1B1B"/>
                </a:solidFill>
                <a:effectLst/>
                <a:latin typeface="Times New Roman" panose="02020603050405020304" pitchFamily="18" charset="0"/>
                <a:cs typeface="Times New Roman" panose="02020603050405020304" pitchFamily="18" charset="0"/>
              </a:rPr>
              <a:t> </a:t>
            </a:r>
            <a:r>
              <a:rPr lang="en-GB" b="0" i="0" dirty="0" err="1">
                <a:solidFill>
                  <a:srgbClr val="1B1B1B"/>
                </a:solidFill>
                <a:effectLst/>
                <a:latin typeface="Times New Roman" panose="02020603050405020304" pitchFamily="18" charset="0"/>
                <a:cs typeface="Times New Roman" panose="02020603050405020304" pitchFamily="18" charset="0"/>
              </a:rPr>
              <a:t>các</a:t>
            </a:r>
            <a:r>
              <a:rPr lang="en-GB" b="0" i="0" dirty="0">
                <a:solidFill>
                  <a:srgbClr val="1B1B1B"/>
                </a:solidFill>
                <a:effectLst/>
                <a:latin typeface="Times New Roman" panose="02020603050405020304" pitchFamily="18" charset="0"/>
                <a:cs typeface="Times New Roman" panose="02020603050405020304" pitchFamily="18" charset="0"/>
              </a:rPr>
              <a:t> </a:t>
            </a:r>
            <a:r>
              <a:rPr lang="en-GB" b="0" i="0" dirty="0" err="1">
                <a:solidFill>
                  <a:srgbClr val="1B1B1B"/>
                </a:solidFill>
                <a:effectLst/>
                <a:latin typeface="Times New Roman" panose="02020603050405020304" pitchFamily="18" charset="0"/>
                <a:cs typeface="Times New Roman" panose="02020603050405020304" pitchFamily="18" charset="0"/>
              </a:rPr>
              <a:t>kỹ</a:t>
            </a:r>
            <a:r>
              <a:rPr lang="en-GB" b="0" i="0" dirty="0">
                <a:solidFill>
                  <a:srgbClr val="1B1B1B"/>
                </a:solidFill>
                <a:effectLst/>
                <a:latin typeface="Times New Roman" panose="02020603050405020304" pitchFamily="18" charset="0"/>
                <a:cs typeface="Times New Roman" panose="02020603050405020304" pitchFamily="18" charset="0"/>
              </a:rPr>
              <a:t> </a:t>
            </a:r>
            <a:r>
              <a:rPr lang="en-GB" b="0" i="0" dirty="0" err="1">
                <a:solidFill>
                  <a:srgbClr val="1B1B1B"/>
                </a:solidFill>
                <a:effectLst/>
                <a:latin typeface="Times New Roman" panose="02020603050405020304" pitchFamily="18" charset="0"/>
                <a:cs typeface="Times New Roman" panose="02020603050405020304" pitchFamily="18" charset="0"/>
              </a:rPr>
              <a:t>thuật</a:t>
            </a:r>
            <a:r>
              <a:rPr lang="en-GB" b="0" i="0" dirty="0">
                <a:solidFill>
                  <a:srgbClr val="1B1B1B"/>
                </a:solidFill>
                <a:effectLst/>
                <a:latin typeface="Times New Roman" panose="02020603050405020304" pitchFamily="18" charset="0"/>
                <a:cs typeface="Times New Roman" panose="02020603050405020304" pitchFamily="18" charset="0"/>
              </a:rPr>
              <a:t> </a:t>
            </a:r>
            <a:r>
              <a:rPr lang="en-GB" b="0" i="0" dirty="0" err="1">
                <a:solidFill>
                  <a:srgbClr val="1B1B1B"/>
                </a:solidFill>
                <a:effectLst/>
                <a:latin typeface="Times New Roman" panose="02020603050405020304" pitchFamily="18" charset="0"/>
                <a:cs typeface="Times New Roman" panose="02020603050405020304" pitchFamily="18" charset="0"/>
              </a:rPr>
              <a:t>nâng</a:t>
            </a:r>
            <a:r>
              <a:rPr lang="en-GB" b="0" i="0" dirty="0">
                <a:solidFill>
                  <a:srgbClr val="1B1B1B"/>
                </a:solidFill>
                <a:effectLst/>
                <a:latin typeface="Times New Roman" panose="02020603050405020304" pitchFamily="18" charset="0"/>
                <a:cs typeface="Times New Roman" panose="02020603050405020304" pitchFamily="18" charset="0"/>
              </a:rPr>
              <a:t> </a:t>
            </a:r>
            <a:r>
              <a:rPr lang="en-GB" b="0" i="0" dirty="0" err="1">
                <a:solidFill>
                  <a:srgbClr val="1B1B1B"/>
                </a:solidFill>
                <a:effectLst/>
                <a:latin typeface="Times New Roman" panose="02020603050405020304" pitchFamily="18" charset="0"/>
                <a:cs typeface="Times New Roman" panose="02020603050405020304" pitchFamily="18" charset="0"/>
              </a:rPr>
              <a:t>cao</a:t>
            </a:r>
            <a:r>
              <a:rPr lang="en-GB" b="0" i="0" dirty="0">
                <a:solidFill>
                  <a:srgbClr val="1B1B1B"/>
                </a:solidFill>
                <a:effectLst/>
                <a:latin typeface="Times New Roman" panose="02020603050405020304" pitchFamily="18" charset="0"/>
                <a:cs typeface="Times New Roman" panose="02020603050405020304" pitchFamily="18" charset="0"/>
              </a:rPr>
              <a:t> </a:t>
            </a:r>
            <a:r>
              <a:rPr lang="en-GB" b="0" i="0" dirty="0" err="1">
                <a:solidFill>
                  <a:srgbClr val="1B1B1B"/>
                </a:solidFill>
                <a:effectLst/>
                <a:latin typeface="Times New Roman" panose="02020603050405020304" pitchFamily="18" charset="0"/>
                <a:cs typeface="Times New Roman" panose="02020603050405020304" pitchFamily="18" charset="0"/>
              </a:rPr>
              <a:t>của</a:t>
            </a:r>
            <a:r>
              <a:rPr lang="en-GB" b="0" i="0" dirty="0">
                <a:solidFill>
                  <a:srgbClr val="1B1B1B"/>
                </a:solidFill>
                <a:effectLst/>
                <a:latin typeface="Times New Roman" panose="02020603050405020304" pitchFamily="18" charset="0"/>
                <a:cs typeface="Times New Roman" panose="02020603050405020304" pitchFamily="18" charset="0"/>
              </a:rPr>
              <a:t> </a:t>
            </a:r>
            <a:r>
              <a:rPr lang="en-GB" b="0" i="0" dirty="0" err="1">
                <a:solidFill>
                  <a:srgbClr val="1B1B1B"/>
                </a:solidFill>
                <a:effectLst/>
                <a:latin typeface="Times New Roman" panose="02020603050405020304" pitchFamily="18" charset="0"/>
                <a:cs typeface="Times New Roman" panose="02020603050405020304" pitchFamily="18" charset="0"/>
              </a:rPr>
              <a:t>Javascript</a:t>
            </a:r>
            <a:r>
              <a:rPr lang="en-GB" dirty="0">
                <a:solidFill>
                  <a:srgbClr val="1B1B1B"/>
                </a:solidFill>
                <a:latin typeface="Times New Roman" panose="02020603050405020304" pitchFamily="18" charset="0"/>
                <a:cs typeface="Times New Roman" panose="02020603050405020304" pitchFamily="18" charset="0"/>
              </a:rPr>
              <a:t>, </a:t>
            </a:r>
            <a:r>
              <a:rPr lang="en-GB" b="0" i="0" dirty="0" err="1">
                <a:solidFill>
                  <a:srgbClr val="1B1B1B"/>
                </a:solidFill>
                <a:effectLst/>
                <a:latin typeface="Times New Roman" panose="02020603050405020304" pitchFamily="18" charset="0"/>
                <a:cs typeface="Times New Roman" panose="02020603050405020304" pitchFamily="18" charset="0"/>
              </a:rPr>
              <a:t>là</a:t>
            </a:r>
            <a:r>
              <a:rPr lang="en-GB" b="0" i="0" dirty="0">
                <a:solidFill>
                  <a:srgbClr val="1B1B1B"/>
                </a:solidFill>
                <a:effectLst/>
                <a:latin typeface="Times New Roman" panose="02020603050405020304" pitchFamily="18" charset="0"/>
                <a:cs typeface="Times New Roman" panose="02020603050405020304" pitchFamily="18" charset="0"/>
              </a:rPr>
              <a:t> </a:t>
            </a:r>
            <a:r>
              <a:rPr lang="en-GB" b="0" i="0" dirty="0" err="1">
                <a:solidFill>
                  <a:srgbClr val="1B1B1B"/>
                </a:solidFill>
                <a:effectLst/>
                <a:latin typeface="Times New Roman" panose="02020603050405020304" pitchFamily="18" charset="0"/>
                <a:cs typeface="Times New Roman" panose="02020603050405020304" pitchFamily="18" charset="0"/>
              </a:rPr>
              <a:t>phiên</a:t>
            </a:r>
            <a:r>
              <a:rPr lang="en-GB" b="0" i="0" dirty="0">
                <a:solidFill>
                  <a:srgbClr val="1B1B1B"/>
                </a:solidFill>
                <a:effectLst/>
                <a:latin typeface="Times New Roman" panose="02020603050405020304" pitchFamily="18" charset="0"/>
                <a:cs typeface="Times New Roman" panose="02020603050405020304" pitchFamily="18" charset="0"/>
              </a:rPr>
              <a:t> </a:t>
            </a:r>
            <a:r>
              <a:rPr lang="en-GB" b="0" i="0" dirty="0" err="1">
                <a:solidFill>
                  <a:srgbClr val="1B1B1B"/>
                </a:solidFill>
                <a:effectLst/>
                <a:latin typeface="Times New Roman" panose="02020603050405020304" pitchFamily="18" charset="0"/>
                <a:cs typeface="Times New Roman" panose="02020603050405020304" pitchFamily="18" charset="0"/>
              </a:rPr>
              <a:t>bản</a:t>
            </a:r>
            <a:r>
              <a:rPr lang="en-GB" b="0" i="0" dirty="0">
                <a:solidFill>
                  <a:srgbClr val="1B1B1B"/>
                </a:solidFill>
                <a:effectLst/>
                <a:latin typeface="Times New Roman" panose="02020603050405020304" pitchFamily="18" charset="0"/>
                <a:cs typeface="Times New Roman" panose="02020603050405020304" pitchFamily="18" charset="0"/>
              </a:rPr>
              <a:t> </a:t>
            </a:r>
            <a:r>
              <a:rPr lang="en-GB" b="0" i="0" dirty="0" err="1">
                <a:solidFill>
                  <a:srgbClr val="1B1B1B"/>
                </a:solidFill>
                <a:effectLst/>
                <a:latin typeface="Times New Roman" panose="02020603050405020304" pitchFamily="18" charset="0"/>
                <a:cs typeface="Times New Roman" panose="02020603050405020304" pitchFamily="18" charset="0"/>
              </a:rPr>
              <a:t>mới</a:t>
            </a:r>
            <a:r>
              <a:rPr lang="en-GB" b="0" i="0" dirty="0">
                <a:solidFill>
                  <a:srgbClr val="1B1B1B"/>
                </a:solidFill>
                <a:effectLst/>
                <a:latin typeface="Times New Roman" panose="02020603050405020304" pitchFamily="18" charset="0"/>
                <a:cs typeface="Times New Roman" panose="02020603050405020304" pitchFamily="18" charset="0"/>
              </a:rPr>
              <a:t> </a:t>
            </a:r>
            <a:r>
              <a:rPr lang="en-GB" b="0" i="0" dirty="0" err="1">
                <a:solidFill>
                  <a:srgbClr val="1B1B1B"/>
                </a:solidFill>
                <a:effectLst/>
                <a:latin typeface="Times New Roman" panose="02020603050405020304" pitchFamily="18" charset="0"/>
                <a:cs typeface="Times New Roman" panose="02020603050405020304" pitchFamily="18" charset="0"/>
              </a:rPr>
              <a:t>nhất</a:t>
            </a:r>
            <a:r>
              <a:rPr lang="en-GB" b="0" i="0" dirty="0">
                <a:solidFill>
                  <a:srgbClr val="1B1B1B"/>
                </a:solidFill>
                <a:effectLst/>
                <a:latin typeface="Times New Roman" panose="02020603050405020304" pitchFamily="18" charset="0"/>
                <a:cs typeface="Times New Roman" panose="02020603050405020304" pitchFamily="18" charset="0"/>
              </a:rPr>
              <a:t> </a:t>
            </a:r>
            <a:r>
              <a:rPr lang="en-GB" b="0" i="0" dirty="0" err="1">
                <a:solidFill>
                  <a:srgbClr val="1B1B1B"/>
                </a:solidFill>
                <a:effectLst/>
                <a:latin typeface="Times New Roman" panose="02020603050405020304" pitchFamily="18" charset="0"/>
                <a:cs typeface="Times New Roman" panose="02020603050405020304" pitchFamily="18" charset="0"/>
              </a:rPr>
              <a:t>của</a:t>
            </a:r>
            <a:r>
              <a:rPr lang="en-GB" b="0" i="0" dirty="0">
                <a:solidFill>
                  <a:srgbClr val="1B1B1B"/>
                </a:solidFill>
                <a:effectLst/>
                <a:latin typeface="Times New Roman" panose="02020603050405020304" pitchFamily="18" charset="0"/>
                <a:cs typeface="Times New Roman" panose="02020603050405020304" pitchFamily="18" charset="0"/>
              </a:rPr>
              <a:t> </a:t>
            </a:r>
            <a:r>
              <a:rPr lang="en-GB" b="0" i="0" dirty="0" err="1">
                <a:solidFill>
                  <a:srgbClr val="1B1B1B"/>
                </a:solidFill>
                <a:effectLst/>
                <a:latin typeface="Times New Roman" panose="02020603050405020304" pitchFamily="18" charset="0"/>
                <a:cs typeface="Times New Roman" panose="02020603050405020304" pitchFamily="18" charset="0"/>
              </a:rPr>
              <a:t>chuẩn</a:t>
            </a:r>
            <a:r>
              <a:rPr lang="en-GB" b="0" i="0" dirty="0">
                <a:solidFill>
                  <a:srgbClr val="1B1B1B"/>
                </a:solidFill>
                <a:effectLst/>
                <a:latin typeface="Times New Roman" panose="02020603050405020304" pitchFamily="18" charset="0"/>
                <a:cs typeface="Times New Roman" panose="02020603050405020304" pitchFamily="18" charset="0"/>
              </a:rPr>
              <a:t> ECMAScript.</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400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5E138D-F6C7-4204-BB12-BECE39AF8525}"/>
              </a:ext>
            </a:extLst>
          </p:cNvPr>
          <p:cNvSpPr>
            <a:spLocks noGrp="1"/>
          </p:cNvSpPr>
          <p:nvPr>
            <p:ph type="title"/>
          </p:nvPr>
        </p:nvSpPr>
        <p:spPr/>
        <p:txBody>
          <a:bodyPr/>
          <a:lstStyle/>
          <a:p>
            <a:pPr algn="ctr"/>
            <a:r>
              <a:rPr lang="en-US" b="1" dirty="0" err="1">
                <a:latin typeface="Times New Roman" panose="02020603050405020304" pitchFamily="18" charset="0"/>
                <a:cs typeface="Times New Roman" panose="02020603050405020304" pitchFamily="18" charset="0"/>
              </a:rPr>
              <a:t>Ràng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buộc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dữ</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liệu</a:t>
            </a:r>
            <a:r>
              <a:rPr lang="en-US" b="1" dirty="0">
                <a:latin typeface="Times New Roman" panose="02020603050405020304" pitchFamily="18" charset="0"/>
                <a:cs typeface="Times New Roman" panose="02020603050405020304" pitchFamily="18" charset="0"/>
              </a:rPr>
              <a:t> 2 </a:t>
            </a:r>
            <a:r>
              <a:rPr lang="en-US" b="1" dirty="0" err="1">
                <a:latin typeface="Times New Roman" panose="02020603050405020304" pitchFamily="18" charset="0"/>
                <a:cs typeface="Times New Roman" panose="02020603050405020304" pitchFamily="18" charset="0"/>
              </a:rPr>
              <a:t>chiều</a:t>
            </a:r>
            <a:endParaRPr lang="en-GB" b="1"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1E7DD883-41CD-4037-944D-8B5DFE93DDDC}"/>
              </a:ext>
            </a:extLst>
          </p:cNvPr>
          <p:cNvPicPr>
            <a:picLocks noGrp="1" noChangeAspect="1"/>
          </p:cNvPicPr>
          <p:nvPr>
            <p:ph sz="half" idx="1"/>
          </p:nvPr>
        </p:nvPicPr>
        <p:blipFill>
          <a:blip r:embed="rId2"/>
          <a:stretch>
            <a:fillRect/>
          </a:stretch>
        </p:blipFill>
        <p:spPr>
          <a:xfrm>
            <a:off x="1379376" y="1882066"/>
            <a:ext cx="3494466" cy="3985334"/>
          </a:xfrm>
        </p:spPr>
      </p:pic>
      <p:sp>
        <p:nvSpPr>
          <p:cNvPr id="9" name="Content Placeholder 8">
            <a:extLst>
              <a:ext uri="{FF2B5EF4-FFF2-40B4-BE49-F238E27FC236}">
                <a16:creationId xmlns:a16="http://schemas.microsoft.com/office/drawing/2014/main" id="{A295360E-8AEF-404E-B9DA-E1E257A6D38C}"/>
              </a:ext>
            </a:extLst>
          </p:cNvPr>
          <p:cNvSpPr>
            <a:spLocks noGrp="1"/>
          </p:cNvSpPr>
          <p:nvPr>
            <p:ph sz="half" idx="2"/>
          </p:nvPr>
        </p:nvSpPr>
        <p:spPr>
          <a:xfrm>
            <a:off x="5797118" y="3053918"/>
            <a:ext cx="5176071" cy="1935332"/>
          </a:xfrm>
        </p:spPr>
        <p:txBody>
          <a:bodyPr/>
          <a:lstStyle/>
          <a:p>
            <a:pPr marL="0" indent="0">
              <a:buNone/>
            </a:pPr>
            <a:r>
              <a:rPr lang="en-US" dirty="0">
                <a:latin typeface="Times New Roman" panose="02020603050405020304" pitchFamily="18" charset="0"/>
                <a:cs typeface="Times New Roman" panose="02020603050405020304" pitchFamily="18" charset="0"/>
              </a:rPr>
              <a:t>v-model: </a:t>
            </a:r>
            <a:r>
              <a:rPr lang="en-US" dirty="0" err="1">
                <a:latin typeface="Times New Roman" panose="02020603050405020304" pitchFamily="18" charset="0"/>
                <a:cs typeface="Times New Roman" panose="02020603050405020304" pitchFamily="18" charset="0"/>
              </a:rPr>
              <a:t>liên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2 </a:t>
            </a:r>
            <a:r>
              <a:rPr lang="en-US" dirty="0" err="1">
                <a:latin typeface="Times New Roman" panose="02020603050405020304" pitchFamily="18" charset="0"/>
                <a:cs typeface="Times New Roman" panose="02020603050405020304" pitchFamily="18" charset="0"/>
              </a:rPr>
              <a:t>chiều</a:t>
            </a:r>
            <a:endParaRPr lang="en-US" dirty="0">
              <a:latin typeface="Times New Roman" panose="02020603050405020304" pitchFamily="18" charset="0"/>
              <a:cs typeface="Times New Roman" panose="02020603050405020304" pitchFamily="18" charset="0"/>
            </a:endParaRPr>
          </a:p>
          <a:p>
            <a:pPr marL="0" indent="0">
              <a:buNone/>
            </a:pPr>
            <a:endParaRPr lang="en-GB" dirty="0"/>
          </a:p>
        </p:txBody>
      </p:sp>
    </p:spTree>
    <p:extLst>
      <p:ext uri="{BB962C8B-B14F-4D97-AF65-F5344CB8AC3E}">
        <p14:creationId xmlns:p14="http://schemas.microsoft.com/office/powerpoint/2010/main" val="4128333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08FF0C-A27F-449D-8124-AA10ECA687C0}"/>
              </a:ext>
            </a:extLst>
          </p:cNvPr>
          <p:cNvSpPr>
            <a:spLocks noGrp="1"/>
          </p:cNvSpPr>
          <p:nvPr>
            <p:ph type="title"/>
          </p:nvPr>
        </p:nvSpPr>
        <p:spPr>
          <a:xfrm>
            <a:off x="1371600" y="452762"/>
            <a:ext cx="9601200" cy="692457"/>
          </a:xfrm>
        </p:spPr>
        <p:txBody>
          <a:bodyPr>
            <a:normAutofit/>
          </a:bodyPr>
          <a:lstStyle/>
          <a:p>
            <a:r>
              <a:rPr lang="en-US" sz="4000" dirty="0">
                <a:latin typeface="Times New Roman" panose="02020603050405020304" pitchFamily="18" charset="0"/>
                <a:cs typeface="Times New Roman" panose="02020603050405020304" pitchFamily="18" charset="0"/>
              </a:rPr>
              <a:t>Demo </a:t>
            </a:r>
            <a:r>
              <a:rPr lang="en-US" sz="4000" dirty="0" err="1">
                <a:latin typeface="Times New Roman" panose="02020603050405020304" pitchFamily="18" charset="0"/>
                <a:cs typeface="Times New Roman" panose="02020603050405020304" pitchFamily="18" charset="0"/>
              </a:rPr>
              <a:t>về</a:t>
            </a:r>
            <a:r>
              <a:rPr lang="en-US" sz="4000" dirty="0">
                <a:latin typeface="Times New Roman" panose="02020603050405020304" pitchFamily="18" charset="0"/>
                <a:cs typeface="Times New Roman" panose="02020603050405020304" pitchFamily="18" charset="0"/>
              </a:rPr>
              <a:t> v-model:</a:t>
            </a:r>
            <a:endParaRPr lang="en-GB" sz="4000" dirty="0">
              <a:latin typeface="Times New Roman" panose="02020603050405020304" pitchFamily="18" charset="0"/>
              <a:cs typeface="Times New Roman" panose="02020603050405020304" pitchFamily="18" charset="0"/>
            </a:endParaRPr>
          </a:p>
        </p:txBody>
      </p:sp>
      <p:pic>
        <p:nvPicPr>
          <p:cNvPr id="7" name="demo - Google Chrome 2021-04-04 18-00-24">
            <a:hlinkClick r:id="" action="ppaction://media"/>
            <a:extLst>
              <a:ext uri="{FF2B5EF4-FFF2-40B4-BE49-F238E27FC236}">
                <a16:creationId xmlns:a16="http://schemas.microsoft.com/office/drawing/2014/main" id="{88E1B974-1E6A-469F-A2BE-01A878DE6BFA}"/>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5"/>
          <a:stretch>
            <a:fillRect/>
          </a:stretch>
        </p:blipFill>
        <p:spPr>
          <a:xfrm>
            <a:off x="1438183" y="1145220"/>
            <a:ext cx="9694415" cy="5260018"/>
          </a:xfrm>
        </p:spPr>
      </p:pic>
    </p:spTree>
    <p:custDataLst>
      <p:tags r:id="rId1"/>
    </p:custDataLst>
    <p:extLst>
      <p:ext uri="{BB962C8B-B14F-4D97-AF65-F5344CB8AC3E}">
        <p14:creationId xmlns:p14="http://schemas.microsoft.com/office/powerpoint/2010/main" val="83147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9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0064-6BAF-40EA-B1C1-9C5F60B480E7}"/>
              </a:ext>
            </a:extLst>
          </p:cNvPr>
          <p:cNvSpPr>
            <a:spLocks noGrp="1"/>
          </p:cNvSpPr>
          <p:nvPr>
            <p:ph type="title"/>
          </p:nvPr>
        </p:nvSpPr>
        <p:spPr>
          <a:xfrm>
            <a:off x="1371600" y="685800"/>
            <a:ext cx="9601200" cy="1071979"/>
          </a:xfrm>
        </p:spPr>
        <p:txBody>
          <a:bodyPr/>
          <a:lstStyle/>
          <a:p>
            <a:pPr algn="ctr"/>
            <a:r>
              <a:rPr lang="en-US" b="1" dirty="0" err="1">
                <a:latin typeface="Times New Roman" panose="02020603050405020304" pitchFamily="18" charset="0"/>
                <a:cs typeface="Times New Roman" panose="02020603050405020304" pitchFamily="18" charset="0"/>
              </a:rPr>
              <a:t>Xử</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lý</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sự</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kiện</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7CF2FEF-E41B-4673-91F5-08CA567FED98}"/>
              </a:ext>
            </a:extLst>
          </p:cNvPr>
          <p:cNvSpPr>
            <a:spLocks noGrp="1"/>
          </p:cNvSpPr>
          <p:nvPr>
            <p:ph idx="1"/>
          </p:nvPr>
        </p:nvSpPr>
        <p:spPr>
          <a:xfrm>
            <a:off x="1371600" y="1757779"/>
            <a:ext cx="9601200" cy="4109621"/>
          </a:xfrm>
        </p:spPr>
        <p:txBody>
          <a:bodyPr/>
          <a:lstStyle/>
          <a:p>
            <a:pPr marL="457200" indent="-457200">
              <a:lnSpc>
                <a:spcPct val="130000"/>
              </a:lnSpc>
              <a:buFont typeface="+mj-lt"/>
              <a:buAutoNum type="arabicPeriod"/>
            </a:pPr>
            <a:r>
              <a:rPr lang="en-US" dirty="0" err="1">
                <a:latin typeface="Franklin Gothic Book (Headings)"/>
              </a:rPr>
              <a:t>Sử</a:t>
            </a:r>
            <a:r>
              <a:rPr lang="en-US" dirty="0">
                <a:latin typeface="Franklin Gothic Book (Headings)"/>
              </a:rPr>
              <a:t> </a:t>
            </a:r>
            <a:r>
              <a:rPr lang="en-US" dirty="0" err="1">
                <a:latin typeface="Franklin Gothic Book (Headings)"/>
              </a:rPr>
              <a:t>lý</a:t>
            </a:r>
            <a:r>
              <a:rPr lang="en-US" dirty="0">
                <a:latin typeface="Franklin Gothic Book (Headings)"/>
              </a:rPr>
              <a:t> </a:t>
            </a:r>
            <a:r>
              <a:rPr lang="en-US" dirty="0" err="1">
                <a:latin typeface="Franklin Gothic Book (Headings)"/>
              </a:rPr>
              <a:t>sự</a:t>
            </a:r>
            <a:r>
              <a:rPr lang="en-US" dirty="0">
                <a:latin typeface="Franklin Gothic Book (Headings)"/>
              </a:rPr>
              <a:t> </a:t>
            </a:r>
            <a:r>
              <a:rPr lang="en-US" dirty="0" err="1">
                <a:latin typeface="Franklin Gothic Book (Headings)"/>
              </a:rPr>
              <a:t>kiện</a:t>
            </a:r>
            <a:r>
              <a:rPr lang="en-US" dirty="0">
                <a:latin typeface="Franklin Gothic Book (Headings)"/>
              </a:rPr>
              <a:t> </a:t>
            </a:r>
            <a:r>
              <a:rPr lang="en-US" dirty="0" err="1">
                <a:latin typeface="Franklin Gothic Book (Headings)"/>
              </a:rPr>
              <a:t>người</a:t>
            </a:r>
            <a:r>
              <a:rPr lang="en-US" dirty="0">
                <a:latin typeface="Franklin Gothic Book (Headings)"/>
              </a:rPr>
              <a:t> dung v-on:</a:t>
            </a:r>
          </a:p>
          <a:p>
            <a:pPr marL="457200" indent="-457200">
              <a:lnSpc>
                <a:spcPct val="130000"/>
              </a:lnSpc>
              <a:buFont typeface="+mj-lt"/>
              <a:buAutoNum type="arabicPeriod"/>
            </a:pPr>
            <a:r>
              <a:rPr lang="en-US" dirty="0" err="1">
                <a:latin typeface="Franklin Gothic Book (Headings)"/>
              </a:rPr>
              <a:t>Viết</a:t>
            </a:r>
            <a:r>
              <a:rPr lang="en-US" dirty="0">
                <a:latin typeface="Franklin Gothic Book (Headings)"/>
              </a:rPr>
              <a:t> </a:t>
            </a:r>
            <a:r>
              <a:rPr lang="en-US" dirty="0" err="1">
                <a:latin typeface="Franklin Gothic Book (Headings)"/>
              </a:rPr>
              <a:t>tắt</a:t>
            </a:r>
            <a:r>
              <a:rPr lang="en-US" dirty="0">
                <a:latin typeface="Franklin Gothic Book (Headings)"/>
              </a:rPr>
              <a:t>: @</a:t>
            </a:r>
          </a:p>
          <a:p>
            <a:pPr marL="457200" indent="-457200">
              <a:lnSpc>
                <a:spcPct val="130000"/>
              </a:lnSpc>
              <a:buFont typeface="+mj-lt"/>
              <a:buAutoNum type="arabicPeriod"/>
            </a:pPr>
            <a:r>
              <a:rPr lang="en-US" dirty="0" err="1">
                <a:latin typeface="Franklin Gothic Book (Headings)"/>
              </a:rPr>
              <a:t>Một</a:t>
            </a:r>
            <a:r>
              <a:rPr lang="en-US" dirty="0">
                <a:latin typeface="Franklin Gothic Book (Headings)"/>
              </a:rPr>
              <a:t> </a:t>
            </a:r>
            <a:r>
              <a:rPr lang="en-US" dirty="0" err="1">
                <a:latin typeface="Franklin Gothic Book (Headings)"/>
              </a:rPr>
              <a:t>số</a:t>
            </a:r>
            <a:r>
              <a:rPr lang="en-US" dirty="0">
                <a:latin typeface="Franklin Gothic Book (Headings)"/>
              </a:rPr>
              <a:t> Event Modifiers:</a:t>
            </a:r>
          </a:p>
          <a:p>
            <a:pPr lvl="1">
              <a:lnSpc>
                <a:spcPct val="130000"/>
              </a:lnSpc>
              <a:buFont typeface="Arial" panose="020B0604020202020204" pitchFamily="34" charset="0"/>
              <a:buChar char="•"/>
            </a:pPr>
            <a:r>
              <a:rPr lang="en-GB" dirty="0">
                <a:latin typeface="Franklin Gothic Book (Headings)"/>
              </a:rPr>
              <a:t>.stop</a:t>
            </a:r>
          </a:p>
          <a:p>
            <a:pPr lvl="1">
              <a:lnSpc>
                <a:spcPct val="130000"/>
              </a:lnSpc>
              <a:buFont typeface="Arial" panose="020B0604020202020204" pitchFamily="34" charset="0"/>
              <a:buChar char="•"/>
            </a:pPr>
            <a:r>
              <a:rPr lang="en-GB" dirty="0">
                <a:latin typeface="Franklin Gothic Book (Headings)"/>
              </a:rPr>
              <a:t>.prevent</a:t>
            </a:r>
          </a:p>
          <a:p>
            <a:pPr lvl="1">
              <a:lnSpc>
                <a:spcPct val="130000"/>
              </a:lnSpc>
              <a:buFont typeface="Arial" panose="020B0604020202020204" pitchFamily="34" charset="0"/>
              <a:buChar char="•"/>
            </a:pPr>
            <a:r>
              <a:rPr lang="en-GB" dirty="0">
                <a:latin typeface="Franklin Gothic Book (Headings)"/>
              </a:rPr>
              <a:t>.self</a:t>
            </a:r>
          </a:p>
          <a:p>
            <a:pPr lvl="1">
              <a:lnSpc>
                <a:spcPct val="130000"/>
              </a:lnSpc>
              <a:buFont typeface="Arial" panose="020B0604020202020204" pitchFamily="34" charset="0"/>
              <a:buChar char="•"/>
            </a:pPr>
            <a:r>
              <a:rPr lang="en-GB" dirty="0">
                <a:latin typeface="Franklin Gothic Book (Headings)"/>
              </a:rPr>
              <a:t>.once</a:t>
            </a:r>
          </a:p>
          <a:p>
            <a:pPr lvl="1">
              <a:lnSpc>
                <a:spcPct val="130000"/>
              </a:lnSpc>
              <a:buFont typeface="Arial" panose="020B0604020202020204" pitchFamily="34" charset="0"/>
              <a:buChar char="•"/>
            </a:pPr>
            <a:r>
              <a:rPr lang="en-GB" dirty="0">
                <a:latin typeface="Franklin Gothic Book (Headings)"/>
              </a:rPr>
              <a:t>.passive</a:t>
            </a:r>
          </a:p>
        </p:txBody>
      </p:sp>
    </p:spTree>
    <p:extLst>
      <p:ext uri="{BB962C8B-B14F-4D97-AF65-F5344CB8AC3E}">
        <p14:creationId xmlns:p14="http://schemas.microsoft.com/office/powerpoint/2010/main" val="1133264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A1B31F-AF1A-4BE5-82F0-8C68DD634C2F}"/>
              </a:ext>
            </a:extLst>
          </p:cNvPr>
          <p:cNvPicPr>
            <a:picLocks noChangeAspect="1"/>
          </p:cNvPicPr>
          <p:nvPr/>
        </p:nvPicPr>
        <p:blipFill>
          <a:blip r:embed="rId2"/>
          <a:stretch>
            <a:fillRect/>
          </a:stretch>
        </p:blipFill>
        <p:spPr>
          <a:xfrm>
            <a:off x="2194369" y="400050"/>
            <a:ext cx="8315325" cy="6057900"/>
          </a:xfrm>
          <a:prstGeom prst="rect">
            <a:avLst/>
          </a:prstGeom>
        </p:spPr>
      </p:pic>
    </p:spTree>
    <p:extLst>
      <p:ext uri="{BB962C8B-B14F-4D97-AF65-F5344CB8AC3E}">
        <p14:creationId xmlns:p14="http://schemas.microsoft.com/office/powerpoint/2010/main" val="38292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0CA77-3364-4CF6-8379-F452529AFDEC}"/>
              </a:ext>
            </a:extLst>
          </p:cNvPr>
          <p:cNvSpPr>
            <a:spLocks noGrp="1"/>
          </p:cNvSpPr>
          <p:nvPr>
            <p:ph type="title"/>
          </p:nvPr>
        </p:nvSpPr>
        <p:spPr>
          <a:xfrm>
            <a:off x="1371600" y="685800"/>
            <a:ext cx="9601200" cy="1125245"/>
          </a:xfrm>
        </p:spPr>
        <p:txBody>
          <a:bodyPr>
            <a:normAutofit fontScale="90000"/>
          </a:bodyPr>
          <a:lstStyle/>
          <a:p>
            <a:pPr algn="ct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endParaRPr lang="en-GB" dirty="0"/>
          </a:p>
        </p:txBody>
      </p:sp>
      <p:sp>
        <p:nvSpPr>
          <p:cNvPr id="4" name="Content Placeholder 3">
            <a:extLst>
              <a:ext uri="{FF2B5EF4-FFF2-40B4-BE49-F238E27FC236}">
                <a16:creationId xmlns:a16="http://schemas.microsoft.com/office/drawing/2014/main" id="{DD51861D-4A97-4481-9AA8-391C04185D68}"/>
              </a:ext>
            </a:extLst>
          </p:cNvPr>
          <p:cNvSpPr>
            <a:spLocks noGrp="1"/>
          </p:cNvSpPr>
          <p:nvPr>
            <p:ph idx="1"/>
          </p:nvPr>
        </p:nvSpPr>
        <p:spPr>
          <a:xfrm>
            <a:off x="1371600" y="1953087"/>
            <a:ext cx="9601200" cy="3914313"/>
          </a:xfrm>
        </p:spPr>
        <p:txBody>
          <a:bodyPr/>
          <a:lstStyle/>
          <a:p>
            <a:pPr>
              <a:lnSpc>
                <a:spcPct val="150000"/>
              </a:lnSpc>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Gồm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v-if, v-else-if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v-else</a:t>
            </a:r>
          </a:p>
          <a:p>
            <a:pPr>
              <a:lnSpc>
                <a:spcPct val="150000"/>
              </a:lnSpc>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Cú</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v-if=“</a:t>
            </a:r>
            <a:r>
              <a:rPr lang="en-US" dirty="0" err="1">
                <a:latin typeface="Times New Roman" panose="02020603050405020304" pitchFamily="18" charset="0"/>
                <a:cs typeface="Times New Roman" panose="02020603050405020304" pitchFamily="18" charset="0"/>
              </a:rPr>
              <a:t>bieu_thuc_dk</a:t>
            </a:r>
            <a:r>
              <a:rPr lang="en-US" dirty="0">
                <a:latin typeface="Times New Roman" panose="02020603050405020304" pitchFamily="18" charset="0"/>
                <a:cs typeface="Times New Roman" panose="02020603050405020304" pitchFamily="18" charset="0"/>
              </a:rPr>
              <a:t>”</a:t>
            </a:r>
          </a:p>
          <a:p>
            <a:pPr>
              <a:lnSpc>
                <a:spcPct val="150000"/>
              </a:lnSpc>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Phải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r>
              <a:rPr lang="en-US" dirty="0">
                <a:latin typeface="Times New Roman" panose="02020603050405020304" pitchFamily="18" charset="0"/>
                <a:cs typeface="Times New Roman" panose="02020603050405020304" pitchFamily="18" charset="0"/>
              </a:rPr>
              <a:t> (template, div,..)</a:t>
            </a:r>
          </a:p>
          <a:p>
            <a:pPr>
              <a:lnSpc>
                <a:spcPct val="150000"/>
              </a:lnSpc>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Biểu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data,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so </a:t>
            </a:r>
            <a:r>
              <a:rPr lang="en-US" dirty="0" err="1">
                <a:latin typeface="Times New Roman" panose="02020603050405020304" pitchFamily="18" charset="0"/>
                <a:cs typeface="Times New Roman" panose="02020603050405020304" pitchFamily="18" charset="0"/>
              </a:rPr>
              <a:t>sánh</a:t>
            </a:r>
            <a:r>
              <a:rPr lang="en-US" dirty="0">
                <a:latin typeface="Times New Roman" panose="02020603050405020304" pitchFamily="18" charset="0"/>
                <a:cs typeface="Times New Roman" panose="02020603050405020304" pitchFamily="18" charset="0"/>
              </a:rPr>
              <a:t>.</a:t>
            </a:r>
          </a:p>
          <a:p>
            <a:pPr marL="0" indent="0">
              <a:buNone/>
            </a:pPr>
            <a:endParaRPr lang="en-US" dirty="0"/>
          </a:p>
          <a:p>
            <a:pPr marL="0" indent="0">
              <a:buNone/>
            </a:pPr>
            <a:endParaRPr lang="en-GB" dirty="0"/>
          </a:p>
        </p:txBody>
      </p:sp>
    </p:spTree>
    <p:extLst>
      <p:ext uri="{BB962C8B-B14F-4D97-AF65-F5344CB8AC3E}">
        <p14:creationId xmlns:p14="http://schemas.microsoft.com/office/powerpoint/2010/main" val="1257549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BB3915-B7AA-41AB-9097-9955C1FD7261}"/>
              </a:ext>
            </a:extLst>
          </p:cNvPr>
          <p:cNvSpPr>
            <a:spLocks noGrp="1"/>
          </p:cNvSpPr>
          <p:nvPr>
            <p:ph type="title"/>
          </p:nvPr>
        </p:nvSpPr>
        <p:spPr>
          <a:xfrm>
            <a:off x="1371600" y="257452"/>
            <a:ext cx="9601200" cy="1056443"/>
          </a:xfrm>
        </p:spPr>
        <p:txBody>
          <a:bodyPr/>
          <a:lstStyle/>
          <a:p>
            <a:pPr algn="ctr"/>
            <a:r>
              <a:rPr lang="en-US" b="1" dirty="0" err="1">
                <a:latin typeface="Times New Roman" panose="02020603050405020304" pitchFamily="18" charset="0"/>
                <a:cs typeface="Times New Roman" panose="02020603050405020304" pitchFamily="18" charset="0"/>
              </a:rPr>
              <a:t>Vòng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lặp</a:t>
            </a:r>
            <a:endParaRPr lang="en-GB" b="1" dirty="0">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F5F85C0B-8246-4D4D-ADE8-96E52DD8B178}"/>
              </a:ext>
            </a:extLst>
          </p:cNvPr>
          <p:cNvSpPr>
            <a:spLocks noGrp="1"/>
          </p:cNvSpPr>
          <p:nvPr>
            <p:ph sz="half" idx="1"/>
          </p:nvPr>
        </p:nvSpPr>
        <p:spPr>
          <a:xfrm>
            <a:off x="1100830" y="1766657"/>
            <a:ext cx="5726099" cy="4100744"/>
          </a:xfrm>
        </p:spPr>
        <p:txBody>
          <a:bodyPr/>
          <a:lstStyle/>
          <a:p>
            <a:pPr>
              <a:lnSpc>
                <a:spcPct val="130000"/>
              </a:lnSpc>
              <a:buFont typeface="Arial" panose="020B0604020202020204" pitchFamily="34" charset="0"/>
              <a:buChar char="•"/>
            </a:pPr>
            <a:r>
              <a:rPr lang="en-US" dirty="0" err="1"/>
              <a:t>Cú</a:t>
            </a:r>
            <a:r>
              <a:rPr lang="en-US" dirty="0"/>
              <a:t> </a:t>
            </a:r>
            <a:r>
              <a:rPr lang="en-US" dirty="0" err="1"/>
              <a:t>pháp</a:t>
            </a:r>
            <a:r>
              <a:rPr lang="en-US" dirty="0"/>
              <a:t>: v-for=“(</a:t>
            </a:r>
            <a:r>
              <a:rPr lang="en-US" dirty="0" err="1"/>
              <a:t>item,itemindex</a:t>
            </a:r>
            <a:r>
              <a:rPr lang="en-US" dirty="0"/>
              <a:t>) in items” :key=“</a:t>
            </a:r>
            <a:r>
              <a:rPr lang="en-US" dirty="0" err="1"/>
              <a:t>itemindex</a:t>
            </a:r>
            <a:r>
              <a:rPr lang="en-US" dirty="0"/>
              <a:t>”</a:t>
            </a:r>
          </a:p>
          <a:p>
            <a:pPr>
              <a:lnSpc>
                <a:spcPct val="130000"/>
              </a:lnSpc>
              <a:buFont typeface="Arial" panose="020B0604020202020204" pitchFamily="34" charset="0"/>
              <a:buChar char="•"/>
            </a:pPr>
            <a:r>
              <a:rPr lang="en-US" dirty="0" err="1"/>
              <a:t>Có</a:t>
            </a:r>
            <a:r>
              <a:rPr lang="en-US" dirty="0"/>
              <a:t> </a:t>
            </a:r>
            <a:r>
              <a:rPr lang="en-US" dirty="0" err="1"/>
              <a:t>thể</a:t>
            </a:r>
            <a:r>
              <a:rPr lang="en-US" dirty="0"/>
              <a:t> </a:t>
            </a:r>
            <a:r>
              <a:rPr lang="en-US" dirty="0" err="1"/>
              <a:t>thay</a:t>
            </a:r>
            <a:r>
              <a:rPr lang="en-US" dirty="0"/>
              <a:t> </a:t>
            </a:r>
            <a:r>
              <a:rPr lang="en-US" dirty="0" err="1"/>
              <a:t>thế</a:t>
            </a:r>
            <a:r>
              <a:rPr lang="en-US" dirty="0"/>
              <a:t> </a:t>
            </a:r>
            <a:r>
              <a:rPr lang="en-US" b="1" dirty="0"/>
              <a:t>in</a:t>
            </a:r>
            <a:r>
              <a:rPr lang="en-US" dirty="0"/>
              <a:t> </a:t>
            </a:r>
            <a:r>
              <a:rPr lang="en-US" dirty="0" err="1"/>
              <a:t>bằng</a:t>
            </a:r>
            <a:r>
              <a:rPr lang="en-US" dirty="0"/>
              <a:t> </a:t>
            </a:r>
            <a:r>
              <a:rPr lang="en-US" b="1" dirty="0"/>
              <a:t>of</a:t>
            </a:r>
          </a:p>
          <a:p>
            <a:pPr>
              <a:lnSpc>
                <a:spcPct val="130000"/>
              </a:lnSpc>
              <a:buFont typeface="Arial" panose="020B0604020202020204" pitchFamily="34" charset="0"/>
              <a:buChar char="•"/>
            </a:pPr>
            <a:r>
              <a:rPr lang="en-US" dirty="0" err="1"/>
              <a:t>Duyệt</a:t>
            </a:r>
            <a:r>
              <a:rPr lang="en-US" dirty="0"/>
              <a:t> </a:t>
            </a:r>
            <a:r>
              <a:rPr lang="en-US" dirty="0" err="1"/>
              <a:t>một</a:t>
            </a:r>
            <a:r>
              <a:rPr lang="en-US" dirty="0"/>
              <a:t> </a:t>
            </a:r>
            <a:r>
              <a:rPr lang="en-US" dirty="0" err="1"/>
              <a:t>mảng</a:t>
            </a:r>
            <a:r>
              <a:rPr lang="en-US" dirty="0"/>
              <a:t> </a:t>
            </a:r>
            <a:r>
              <a:rPr lang="en-US" dirty="0" err="1"/>
              <a:t>hoặc</a:t>
            </a:r>
            <a:r>
              <a:rPr lang="en-US" dirty="0"/>
              <a:t> </a:t>
            </a:r>
            <a:r>
              <a:rPr lang="en-US" dirty="0" err="1"/>
              <a:t>một</a:t>
            </a:r>
            <a:r>
              <a:rPr lang="en-US" dirty="0"/>
              <a:t> object</a:t>
            </a:r>
          </a:p>
          <a:p>
            <a:pPr>
              <a:lnSpc>
                <a:spcPct val="130000"/>
              </a:lnSpc>
              <a:buFont typeface="Arial" panose="020B0604020202020204" pitchFamily="34" charset="0"/>
              <a:buChar char="•"/>
            </a:pPr>
            <a:r>
              <a:rPr lang="en-US" dirty="0" err="1"/>
              <a:t>Phải</a:t>
            </a:r>
            <a:r>
              <a:rPr lang="en-US" dirty="0"/>
              <a:t> </a:t>
            </a:r>
            <a:r>
              <a:rPr lang="en-US" dirty="0" err="1"/>
              <a:t>có</a:t>
            </a:r>
            <a:r>
              <a:rPr lang="en-US" dirty="0"/>
              <a:t> </a:t>
            </a:r>
            <a:r>
              <a:rPr lang="en-US" dirty="0" err="1"/>
              <a:t>thuộc</a:t>
            </a:r>
            <a:r>
              <a:rPr lang="en-US" dirty="0"/>
              <a:t> </a:t>
            </a:r>
            <a:r>
              <a:rPr lang="en-US" dirty="0" err="1"/>
              <a:t>tính</a:t>
            </a:r>
            <a:r>
              <a:rPr lang="en-US" dirty="0"/>
              <a:t> key, </a:t>
            </a:r>
            <a:r>
              <a:rPr lang="en-US" dirty="0" err="1"/>
              <a:t>giúp</a:t>
            </a:r>
            <a:r>
              <a:rPr lang="en-US" dirty="0"/>
              <a:t> </a:t>
            </a:r>
            <a:r>
              <a:rPr lang="en-US" dirty="0" err="1"/>
              <a:t>vue</a:t>
            </a:r>
            <a:r>
              <a:rPr lang="en-US" dirty="0"/>
              <a:t> </a:t>
            </a:r>
            <a:r>
              <a:rPr lang="en-US" dirty="0" err="1"/>
              <a:t>phân</a:t>
            </a:r>
            <a:r>
              <a:rPr lang="en-US" dirty="0"/>
              <a:t> </a:t>
            </a:r>
            <a:r>
              <a:rPr lang="en-US" dirty="0" err="1"/>
              <a:t>biệt</a:t>
            </a:r>
            <a:r>
              <a:rPr lang="en-US" dirty="0"/>
              <a:t> </a:t>
            </a:r>
            <a:r>
              <a:rPr lang="en-US" dirty="0" err="1"/>
              <a:t>từng</a:t>
            </a:r>
            <a:r>
              <a:rPr lang="en-US" dirty="0"/>
              <a:t> </a:t>
            </a:r>
            <a:r>
              <a:rPr lang="en-US" dirty="0" err="1"/>
              <a:t>phần</a:t>
            </a:r>
            <a:r>
              <a:rPr lang="en-US" dirty="0"/>
              <a:t> </a:t>
            </a:r>
            <a:r>
              <a:rPr lang="en-US" dirty="0" err="1"/>
              <a:t>tử</a:t>
            </a:r>
            <a:endParaRPr lang="en-US" dirty="0"/>
          </a:p>
          <a:p>
            <a:pPr>
              <a:buFont typeface="Arial" panose="020B0604020202020204" pitchFamily="34" charset="0"/>
              <a:buChar char="•"/>
            </a:pPr>
            <a:endParaRPr lang="en-GB" dirty="0"/>
          </a:p>
        </p:txBody>
      </p:sp>
      <p:sp>
        <p:nvSpPr>
          <p:cNvPr id="11" name="Content Placeholder 10">
            <a:extLst>
              <a:ext uri="{FF2B5EF4-FFF2-40B4-BE49-F238E27FC236}">
                <a16:creationId xmlns:a16="http://schemas.microsoft.com/office/drawing/2014/main" id="{17D70BBE-59E1-4553-BA58-1B135625AA78}"/>
              </a:ext>
            </a:extLst>
          </p:cNvPr>
          <p:cNvSpPr>
            <a:spLocks noGrp="1"/>
          </p:cNvSpPr>
          <p:nvPr>
            <p:ph sz="half" idx="2"/>
          </p:nvPr>
        </p:nvSpPr>
        <p:spPr>
          <a:xfrm>
            <a:off x="7350711" y="2285999"/>
            <a:ext cx="3959440" cy="3581401"/>
          </a:xfrm>
        </p:spPr>
        <p:txBody>
          <a:bodyPr/>
          <a:lstStyle/>
          <a:p>
            <a:endParaRPr lang="en-GB" dirty="0"/>
          </a:p>
        </p:txBody>
      </p:sp>
      <p:pic>
        <p:nvPicPr>
          <p:cNvPr id="10" name="Picture 9">
            <a:extLst>
              <a:ext uri="{FF2B5EF4-FFF2-40B4-BE49-F238E27FC236}">
                <a16:creationId xmlns:a16="http://schemas.microsoft.com/office/drawing/2014/main" id="{DAF1F077-C4E6-4ADE-B49E-54ED7978D17A}"/>
              </a:ext>
            </a:extLst>
          </p:cNvPr>
          <p:cNvPicPr>
            <a:picLocks noChangeAspect="1"/>
          </p:cNvPicPr>
          <p:nvPr/>
        </p:nvPicPr>
        <p:blipFill>
          <a:blip r:embed="rId2"/>
          <a:stretch>
            <a:fillRect/>
          </a:stretch>
        </p:blipFill>
        <p:spPr>
          <a:xfrm>
            <a:off x="7173156" y="1313895"/>
            <a:ext cx="4660777" cy="4775077"/>
          </a:xfrm>
          <a:prstGeom prst="rect">
            <a:avLst/>
          </a:prstGeom>
        </p:spPr>
      </p:pic>
    </p:spTree>
    <p:extLst>
      <p:ext uri="{BB962C8B-B14F-4D97-AF65-F5344CB8AC3E}">
        <p14:creationId xmlns:p14="http://schemas.microsoft.com/office/powerpoint/2010/main" val="3387468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5749F-DA39-42A9-98A7-5EDB62D0A227}"/>
              </a:ext>
            </a:extLst>
          </p:cNvPr>
          <p:cNvSpPr>
            <a:spLocks noGrp="1"/>
          </p:cNvSpPr>
          <p:nvPr>
            <p:ph type="title"/>
          </p:nvPr>
        </p:nvSpPr>
        <p:spPr>
          <a:xfrm>
            <a:off x="1371600" y="417250"/>
            <a:ext cx="9601200" cy="1177150"/>
          </a:xfrm>
        </p:spPr>
        <p:txBody>
          <a:bodyPr/>
          <a:lstStyle/>
          <a:p>
            <a:pPr algn="ctr"/>
            <a:r>
              <a:rPr lang="en-US" b="1" dirty="0" err="1">
                <a:latin typeface="Times New Roman" panose="02020603050405020304" pitchFamily="18" charset="0"/>
                <a:cs typeface="Times New Roman" panose="02020603050405020304" pitchFamily="18" charset="0"/>
              </a:rPr>
              <a:t>Sự</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khác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biệt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giữ</a:t>
            </a:r>
            <a:r>
              <a:rPr lang="en-US" b="1" dirty="0">
                <a:latin typeface="Times New Roman" panose="02020603050405020304" pitchFamily="18" charset="0"/>
                <a:cs typeface="Times New Roman" panose="02020603050405020304" pitchFamily="18" charset="0"/>
              </a:rPr>
              <a:t> v-show </a:t>
            </a:r>
            <a:r>
              <a:rPr lang="en-US" b="1" dirty="0" err="1">
                <a:latin typeface="Times New Roman" panose="02020603050405020304" pitchFamily="18" charset="0"/>
                <a:cs typeface="Times New Roman" panose="02020603050405020304" pitchFamily="18" charset="0"/>
              </a:rPr>
              <a:t>và</a:t>
            </a:r>
            <a:r>
              <a:rPr lang="en-US" b="1" dirty="0">
                <a:latin typeface="Times New Roman" panose="02020603050405020304" pitchFamily="18" charset="0"/>
                <a:cs typeface="Times New Roman" panose="02020603050405020304" pitchFamily="18" charset="0"/>
              </a:rPr>
              <a:t> v-if</a:t>
            </a:r>
            <a:endParaRPr lang="en-GB" b="1" dirty="0">
              <a:latin typeface="Times New Roman" panose="02020603050405020304" pitchFamily="18" charset="0"/>
              <a:cs typeface="Times New Roman" panose="02020603050405020304" pitchFamily="18" charset="0"/>
            </a:endParaRPr>
          </a:p>
        </p:txBody>
      </p:sp>
      <p:sp>
        <p:nvSpPr>
          <p:cNvPr id="7" name="Text Placeholder 6">
            <a:extLst>
              <a:ext uri="{FF2B5EF4-FFF2-40B4-BE49-F238E27FC236}">
                <a16:creationId xmlns:a16="http://schemas.microsoft.com/office/drawing/2014/main" id="{51FFE48F-BBDD-46D4-B202-D7F58A7DAD14}"/>
              </a:ext>
            </a:extLst>
          </p:cNvPr>
          <p:cNvSpPr>
            <a:spLocks noGrp="1"/>
          </p:cNvSpPr>
          <p:nvPr>
            <p:ph type="body" idx="1"/>
          </p:nvPr>
        </p:nvSpPr>
        <p:spPr>
          <a:xfrm>
            <a:off x="1371600" y="1594400"/>
            <a:ext cx="4443984" cy="823912"/>
          </a:xfrm>
        </p:spPr>
        <p:txBody>
          <a:bodyPr/>
          <a:lstStyle/>
          <a:p>
            <a:pPr algn="ctr"/>
            <a:r>
              <a:rPr lang="en-US" b="1" dirty="0"/>
              <a:t>v-show</a:t>
            </a:r>
            <a:endParaRPr lang="en-GB" b="1" dirty="0"/>
          </a:p>
        </p:txBody>
      </p:sp>
      <p:sp>
        <p:nvSpPr>
          <p:cNvPr id="5" name="Content Placeholder 4">
            <a:extLst>
              <a:ext uri="{FF2B5EF4-FFF2-40B4-BE49-F238E27FC236}">
                <a16:creationId xmlns:a16="http://schemas.microsoft.com/office/drawing/2014/main" id="{89AA4098-9BE5-486A-BB28-5C68B8554925}"/>
              </a:ext>
            </a:extLst>
          </p:cNvPr>
          <p:cNvSpPr>
            <a:spLocks noGrp="1"/>
          </p:cNvSpPr>
          <p:nvPr>
            <p:ph sz="half" idx="2"/>
          </p:nvPr>
        </p:nvSpPr>
        <p:spPr>
          <a:xfrm>
            <a:off x="1225118" y="2858610"/>
            <a:ext cx="5193436" cy="3116061"/>
          </a:xfrm>
        </p:spPr>
        <p:txBody>
          <a:bodyPr>
            <a:normAutofit/>
          </a:bodyPr>
          <a:lstStyle/>
          <a:p>
            <a:pPr>
              <a:lnSpc>
                <a:spcPct val="150000"/>
              </a:lnSpc>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Luôn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reder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cây</a:t>
            </a:r>
            <a:r>
              <a:rPr lang="en-US" dirty="0">
                <a:latin typeface="Times New Roman" panose="02020603050405020304" pitchFamily="18" charset="0"/>
                <a:cs typeface="Times New Roman" panose="02020603050405020304" pitchFamily="18" charset="0"/>
              </a:rPr>
              <a:t> DOM.</a:t>
            </a:r>
          </a:p>
          <a:p>
            <a:pPr>
              <a:lnSpc>
                <a:spcPct val="150000"/>
              </a:lnSpc>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ẩn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nhờ</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display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r>
              <a:rPr lang="en-US" dirty="0">
                <a:latin typeface="Times New Roman" panose="02020603050405020304" pitchFamily="18" charset="0"/>
                <a:cs typeface="Times New Roman" panose="02020603050405020304" pitchFamily="18" charset="0"/>
              </a:rPr>
              <a:t>.</a:t>
            </a:r>
          </a:p>
          <a:p>
            <a:pPr>
              <a:lnSpc>
                <a:spcPct val="150000"/>
              </a:lnSpc>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hỗ</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trợ</a:t>
            </a:r>
            <a:r>
              <a:rPr lang="en-US" dirty="0">
                <a:latin typeface="Times New Roman" panose="02020603050405020304" pitchFamily="18" charset="0"/>
                <a:cs typeface="Times New Roman" panose="02020603050405020304" pitchFamily="18" charset="0"/>
              </a:rPr>
              <a:t> &lt;template&gt;,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v-else</a:t>
            </a:r>
            <a:endParaRPr lang="en-GB"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2D723FDE-4083-4D3F-98DC-D9E42860A7C7}"/>
              </a:ext>
            </a:extLst>
          </p:cNvPr>
          <p:cNvSpPr>
            <a:spLocks noGrp="1"/>
          </p:cNvSpPr>
          <p:nvPr>
            <p:ph type="body" sz="quarter" idx="3"/>
          </p:nvPr>
        </p:nvSpPr>
        <p:spPr>
          <a:xfrm>
            <a:off x="6525014" y="1525246"/>
            <a:ext cx="4443984" cy="823912"/>
          </a:xfrm>
        </p:spPr>
        <p:txBody>
          <a:bodyPr/>
          <a:lstStyle/>
          <a:p>
            <a:pPr algn="ctr"/>
            <a:r>
              <a:rPr lang="en-US" b="1" dirty="0"/>
              <a:t>v-if</a:t>
            </a:r>
            <a:endParaRPr lang="en-GB" b="1" dirty="0"/>
          </a:p>
        </p:txBody>
      </p:sp>
      <p:sp>
        <p:nvSpPr>
          <p:cNvPr id="6" name="Content Placeholder 5">
            <a:extLst>
              <a:ext uri="{FF2B5EF4-FFF2-40B4-BE49-F238E27FC236}">
                <a16:creationId xmlns:a16="http://schemas.microsoft.com/office/drawing/2014/main" id="{B4671B9D-3E39-4B16-9144-4DE61310BB6D}"/>
              </a:ext>
            </a:extLst>
          </p:cNvPr>
          <p:cNvSpPr>
            <a:spLocks noGrp="1"/>
          </p:cNvSpPr>
          <p:nvPr>
            <p:ph sz="quarter" idx="4"/>
          </p:nvPr>
        </p:nvSpPr>
        <p:spPr>
          <a:xfrm>
            <a:off x="6658252" y="2858610"/>
            <a:ext cx="5193436" cy="3008791"/>
          </a:xfrm>
        </p:spPr>
        <p:txBody>
          <a:bodyPr>
            <a:normAutofit/>
          </a:bodyPr>
          <a:lstStyle/>
          <a:p>
            <a:pPr>
              <a:lnSpc>
                <a:spcPct val="150000"/>
              </a:lnSpc>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đúng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endParaRPr lang="en-US"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Khi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khỏi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cây</a:t>
            </a:r>
            <a:r>
              <a:rPr lang="en-US" dirty="0">
                <a:latin typeface="Times New Roman" panose="02020603050405020304" pitchFamily="18" charset="0"/>
                <a:cs typeface="Times New Roman" panose="02020603050405020304" pitchFamily="18" charset="0"/>
              </a:rPr>
              <a:t> DOM</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1075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3DA1-DD0A-4486-AFAB-C7B2DE831F8B}"/>
              </a:ext>
            </a:extLst>
          </p:cNvPr>
          <p:cNvSpPr>
            <a:spLocks noGrp="1"/>
          </p:cNvSpPr>
          <p:nvPr>
            <p:ph type="title"/>
          </p:nvPr>
        </p:nvSpPr>
        <p:spPr/>
        <p:txBody>
          <a:bodyPr/>
          <a:lstStyle/>
          <a:p>
            <a:pPr algn="ctr"/>
            <a:r>
              <a:rPr lang="en-US" b="1" dirty="0"/>
              <a:t>v-if </a:t>
            </a:r>
            <a:r>
              <a:rPr lang="en-US" b="1" dirty="0" err="1"/>
              <a:t>và</a:t>
            </a:r>
            <a:r>
              <a:rPr lang="en-US" b="1" dirty="0"/>
              <a:t> v-for</a:t>
            </a:r>
            <a:endParaRPr lang="en-GB" b="1" dirty="0"/>
          </a:p>
        </p:txBody>
      </p:sp>
      <p:sp>
        <p:nvSpPr>
          <p:cNvPr id="7" name="Content Placeholder 6">
            <a:extLst>
              <a:ext uri="{FF2B5EF4-FFF2-40B4-BE49-F238E27FC236}">
                <a16:creationId xmlns:a16="http://schemas.microsoft.com/office/drawing/2014/main" id="{AC554491-BBC0-4103-BEC0-A6F0D0B8E6AE}"/>
              </a:ext>
            </a:extLst>
          </p:cNvPr>
          <p:cNvSpPr>
            <a:spLocks noGrp="1"/>
          </p:cNvSpPr>
          <p:nvPr>
            <p:ph idx="1"/>
          </p:nvPr>
        </p:nvSpPr>
        <p:spPr>
          <a:xfrm>
            <a:off x="1371599" y="2015231"/>
            <a:ext cx="10320291" cy="3852169"/>
          </a:xfrm>
        </p:spPr>
        <p:txBody>
          <a:bodyPr/>
          <a:lstStyle/>
          <a:p>
            <a:pPr>
              <a:lnSpc>
                <a:spcPct val="200000"/>
              </a:lnSpc>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Khuyến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v-if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v-show </a:t>
            </a:r>
            <a:r>
              <a:rPr lang="en-US" dirty="0" err="1">
                <a:latin typeface="Times New Roman" panose="02020603050405020304" pitchFamily="18" charset="0"/>
                <a:cs typeface="Times New Roman" panose="02020603050405020304" pitchFamily="18" charset="0"/>
              </a:rPr>
              <a:t>cùng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1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endParaRPr lang="en-US" dirty="0">
              <a:latin typeface="Times New Roman" panose="02020603050405020304" pitchFamily="18" charset="0"/>
              <a:cs typeface="Times New Roman" panose="02020603050405020304" pitchFamily="18" charset="0"/>
            </a:endParaRPr>
          </a:p>
          <a:p>
            <a:pPr>
              <a:lnSpc>
                <a:spcPct val="200000"/>
              </a:lnSpc>
              <a:buFont typeface="Arial" panose="020B0604020202020204" pitchFamily="34" charset="0"/>
              <a:buChar char="•"/>
            </a:pPr>
            <a:r>
              <a:rPr lang="en-US" i="1" dirty="0" err="1">
                <a:latin typeface="Times New Roman" panose="02020603050405020304" pitchFamily="18" charset="0"/>
                <a:cs typeface="Times New Roman" panose="02020603050405020304" pitchFamily="18" charset="0"/>
              </a:rPr>
              <a:t>Ví</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dụ</a:t>
            </a:r>
            <a:r>
              <a:rPr lang="en-US" dirty="0">
                <a:latin typeface="Times New Roman" panose="02020603050405020304" pitchFamily="18" charset="0"/>
                <a:cs typeface="Times New Roman" panose="02020603050405020304" pitchFamily="18" charset="0"/>
              </a:rPr>
              <a:t>: &lt;div </a:t>
            </a:r>
            <a:r>
              <a:rPr lang="en-US" b="1" dirty="0">
                <a:latin typeface="Times New Roman" panose="02020603050405020304" pitchFamily="18" charset="0"/>
                <a:cs typeface="Times New Roman" panose="02020603050405020304" pitchFamily="18" charset="0"/>
              </a:rPr>
              <a:t>v-for</a:t>
            </a:r>
            <a:r>
              <a:rPr lang="en-US" dirty="0">
                <a:latin typeface="Times New Roman" panose="02020603050405020304" pitchFamily="18" charset="0"/>
                <a:cs typeface="Times New Roman" panose="02020603050405020304" pitchFamily="18" charset="0"/>
              </a:rPr>
              <a:t>=“user in users:” :key=“user.id” </a:t>
            </a:r>
            <a:r>
              <a:rPr lang="en-US" b="1" dirty="0">
                <a:latin typeface="Times New Roman" panose="02020603050405020304" pitchFamily="18" charset="0"/>
                <a:cs typeface="Times New Roman" panose="02020603050405020304" pitchFamily="18" charset="0"/>
              </a:rPr>
              <a:t>v-if</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user.isActive</a:t>
            </a:r>
            <a:r>
              <a:rPr lang="en-US" dirty="0">
                <a:latin typeface="Times New Roman" panose="02020603050405020304" pitchFamily="18" charset="0"/>
                <a:cs typeface="Times New Roman" panose="02020603050405020304" pitchFamily="18" charset="0"/>
              </a:rPr>
              <a:t>”&gt;{{user.name}}&lt;/div&gt;</a:t>
            </a:r>
          </a:p>
          <a:p>
            <a:pPr marL="530352" lvl="1" indent="0">
              <a:lnSpc>
                <a:spcPct val="200000"/>
              </a:lnSpc>
              <a:buNone/>
            </a:pPr>
            <a:r>
              <a:rPr lang="en-GB" dirty="0">
                <a:latin typeface="Times New Roman" panose="02020603050405020304" pitchFamily="18" charset="0"/>
                <a:cs typeface="Times New Roman" panose="02020603050405020304" pitchFamily="18" charset="0"/>
              </a:rPr>
              <a:t>Do </a:t>
            </a:r>
            <a:r>
              <a:rPr lang="en-GB" dirty="0" err="1">
                <a:latin typeface="Times New Roman" panose="02020603050405020304" pitchFamily="18" charset="0"/>
                <a:cs typeface="Times New Roman" panose="02020603050405020304" pitchFamily="18" charset="0"/>
              </a:rPr>
              <a:t>mức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độ</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ưu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tiên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của</a:t>
            </a:r>
            <a:r>
              <a:rPr lang="en-GB" dirty="0">
                <a:latin typeface="Times New Roman" panose="02020603050405020304" pitchFamily="18" charset="0"/>
                <a:cs typeface="Times New Roman" panose="02020603050405020304" pitchFamily="18" charset="0"/>
              </a:rPr>
              <a:t> v-if </a:t>
            </a:r>
            <a:r>
              <a:rPr lang="en-GB" dirty="0" err="1">
                <a:latin typeface="Times New Roman" panose="02020603050405020304" pitchFamily="18" charset="0"/>
                <a:cs typeface="Times New Roman" panose="02020603050405020304" pitchFamily="18" charset="0"/>
              </a:rPr>
              <a:t>cao</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hơn</a:t>
            </a:r>
            <a:r>
              <a:rPr lang="en-GB" dirty="0">
                <a:latin typeface="Times New Roman" panose="02020603050405020304" pitchFamily="18" charset="0"/>
                <a:cs typeface="Times New Roman" panose="02020603050405020304" pitchFamily="18" charset="0"/>
              </a:rPr>
              <a:t> v-for</a:t>
            </a:r>
          </a:p>
          <a:p>
            <a:pPr marL="530352" lvl="1" indent="0">
              <a:lnSpc>
                <a:spcPct val="200000"/>
              </a:lnSpc>
              <a:buNone/>
            </a:pPr>
            <a:r>
              <a:rPr lang="en-GB" dirty="0" err="1">
                <a:latin typeface="Times New Roman" panose="02020603050405020304" pitchFamily="18" charset="0"/>
                <a:cs typeface="Times New Roman" panose="02020603050405020304" pitchFamily="18" charset="0"/>
              </a:rPr>
              <a:t>Trong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trường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hợp</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này</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vue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sẽ</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không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hiểu</a:t>
            </a:r>
            <a:r>
              <a:rPr lang="en-GB" dirty="0">
                <a:latin typeface="Times New Roman" panose="02020603050405020304" pitchFamily="18" charset="0"/>
                <a:cs typeface="Times New Roman" panose="02020603050405020304" pitchFamily="18" charset="0"/>
              </a:rPr>
              <a:t> user ở </a:t>
            </a:r>
            <a:r>
              <a:rPr lang="en-GB" dirty="0" err="1">
                <a:latin typeface="Times New Roman" panose="02020603050405020304" pitchFamily="18" charset="0"/>
                <a:cs typeface="Times New Roman" panose="02020603050405020304" pitchFamily="18" charset="0"/>
              </a:rPr>
              <a:t>đây</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là</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gì</a:t>
            </a:r>
            <a:r>
              <a:rPr lang="en-GB" dirty="0">
                <a:latin typeface="Times New Roman" panose="02020603050405020304" pitchFamily="18" charset="0"/>
                <a:cs typeface="Times New Roman" panose="02020603050405020304" pitchFamily="18" charset="0"/>
              </a:rPr>
              <a:t> </a:t>
            </a:r>
          </a:p>
          <a:p>
            <a:pPr>
              <a:lnSpc>
                <a:spcPct val="200000"/>
              </a:lnSpc>
              <a:buFont typeface="Arial" panose="020B0604020202020204" pitchFamily="34" charset="0"/>
              <a:buChar char="•"/>
            </a:pPr>
            <a:r>
              <a:rPr lang="en-GB" dirty="0" err="1">
                <a:latin typeface="Times New Roman" panose="02020603050405020304" pitchFamily="18" charset="0"/>
                <a:cs typeface="Times New Roman" panose="02020603050405020304" pitchFamily="18" charset="0"/>
              </a:rPr>
              <a:t>Giải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pháp</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chuyển</a:t>
            </a:r>
            <a:r>
              <a:rPr lang="en-GB" dirty="0">
                <a:latin typeface="Times New Roman" panose="02020603050405020304" pitchFamily="18" charset="0"/>
                <a:cs typeface="Times New Roman" panose="02020603050405020304" pitchFamily="18" charset="0"/>
              </a:rPr>
              <a:t> v-if </a:t>
            </a:r>
            <a:r>
              <a:rPr lang="en-GB" dirty="0" err="1">
                <a:latin typeface="Times New Roman" panose="02020603050405020304" pitchFamily="18" charset="0"/>
                <a:cs typeface="Times New Roman" panose="02020603050405020304" pitchFamily="18" charset="0"/>
              </a:rPr>
              <a:t>đến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một</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thành</a:t>
            </a:r>
            <a:r>
              <a:rPr lang="en-GB"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phần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khác</a:t>
            </a:r>
            <a:r>
              <a:rPr lang="en-GB"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371645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F64E8B-4E16-4E56-B88A-45541FF0E9E0}"/>
              </a:ext>
            </a:extLst>
          </p:cNvPr>
          <p:cNvPicPr>
            <a:picLocks noChangeAspect="1"/>
          </p:cNvPicPr>
          <p:nvPr/>
        </p:nvPicPr>
        <p:blipFill>
          <a:blip r:embed="rId2"/>
          <a:stretch>
            <a:fillRect/>
          </a:stretch>
        </p:blipFill>
        <p:spPr>
          <a:xfrm>
            <a:off x="1075677" y="1411550"/>
            <a:ext cx="5946560" cy="5024620"/>
          </a:xfrm>
          <a:prstGeom prst="rect">
            <a:avLst/>
          </a:prstGeom>
        </p:spPr>
      </p:pic>
      <p:pic>
        <p:nvPicPr>
          <p:cNvPr id="7" name="Picture 6">
            <a:extLst>
              <a:ext uri="{FF2B5EF4-FFF2-40B4-BE49-F238E27FC236}">
                <a16:creationId xmlns:a16="http://schemas.microsoft.com/office/drawing/2014/main" id="{078DAF44-7BDD-4192-BC4A-981A9C6007A3}"/>
              </a:ext>
            </a:extLst>
          </p:cNvPr>
          <p:cNvPicPr>
            <a:picLocks noChangeAspect="1"/>
          </p:cNvPicPr>
          <p:nvPr/>
        </p:nvPicPr>
        <p:blipFill>
          <a:blip r:embed="rId3"/>
          <a:stretch>
            <a:fillRect/>
          </a:stretch>
        </p:blipFill>
        <p:spPr>
          <a:xfrm>
            <a:off x="7315200" y="2342456"/>
            <a:ext cx="3499282" cy="3629025"/>
          </a:xfrm>
          <a:prstGeom prst="rect">
            <a:avLst/>
          </a:prstGeom>
        </p:spPr>
      </p:pic>
      <p:sp>
        <p:nvSpPr>
          <p:cNvPr id="8" name="Title 7">
            <a:extLst>
              <a:ext uri="{FF2B5EF4-FFF2-40B4-BE49-F238E27FC236}">
                <a16:creationId xmlns:a16="http://schemas.microsoft.com/office/drawing/2014/main" id="{D0A13A2F-3A59-4B3B-BFB5-BFBA72869582}"/>
              </a:ext>
            </a:extLst>
          </p:cNvPr>
          <p:cNvSpPr>
            <a:spLocks noGrp="1"/>
          </p:cNvSpPr>
          <p:nvPr>
            <p:ph type="title"/>
          </p:nvPr>
        </p:nvSpPr>
        <p:spPr>
          <a:xfrm>
            <a:off x="1075677" y="355107"/>
            <a:ext cx="9897123" cy="1251751"/>
          </a:xfrm>
        </p:spPr>
        <p:txBody>
          <a:bodyPr/>
          <a:lstStyle/>
          <a:p>
            <a:r>
              <a:rPr lang="en-US" dirty="0"/>
              <a:t>Demo v-on </a:t>
            </a:r>
            <a:r>
              <a:rPr lang="en-US" dirty="0" err="1"/>
              <a:t>và</a:t>
            </a:r>
            <a:r>
              <a:rPr lang="en-US" dirty="0"/>
              <a:t> v-if</a:t>
            </a:r>
            <a:endParaRPr lang="en-GB" dirty="0"/>
          </a:p>
        </p:txBody>
      </p:sp>
    </p:spTree>
    <p:extLst>
      <p:ext uri="{BB962C8B-B14F-4D97-AF65-F5344CB8AC3E}">
        <p14:creationId xmlns:p14="http://schemas.microsoft.com/office/powerpoint/2010/main" val="1922786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085A27-5A70-4987-87F9-1F53F69B8652}"/>
              </a:ext>
            </a:extLst>
          </p:cNvPr>
          <p:cNvSpPr>
            <a:spLocks noGrp="1"/>
          </p:cNvSpPr>
          <p:nvPr>
            <p:ph type="title"/>
          </p:nvPr>
        </p:nvSpPr>
        <p:spPr/>
        <p:txBody>
          <a:bodyPr/>
          <a:lstStyle/>
          <a:p>
            <a:endParaRPr lang="en-GB"/>
          </a:p>
        </p:txBody>
      </p:sp>
      <p:pic>
        <p:nvPicPr>
          <p:cNvPr id="5" name="frontend - Google Chrome 2021-04-04 23-26-26">
            <a:hlinkClick r:id="" action="ppaction://media"/>
            <a:extLst>
              <a:ext uri="{FF2B5EF4-FFF2-40B4-BE49-F238E27FC236}">
                <a16:creationId xmlns:a16="http://schemas.microsoft.com/office/drawing/2014/main" id="{9C2729D7-04FC-4504-AF41-6FAD28E2075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71600" y="621437"/>
            <a:ext cx="9681099" cy="5245963"/>
          </a:xfrm>
        </p:spPr>
      </p:pic>
    </p:spTree>
    <p:extLst>
      <p:ext uri="{BB962C8B-B14F-4D97-AF65-F5344CB8AC3E}">
        <p14:creationId xmlns:p14="http://schemas.microsoft.com/office/powerpoint/2010/main" val="430527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4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5BBEE-F951-4418-99D6-95EE2042FCF9}"/>
              </a:ext>
            </a:extLst>
          </p:cNvPr>
          <p:cNvSpPr>
            <a:spLocks noGrp="1"/>
          </p:cNvSpPr>
          <p:nvPr>
            <p:ph type="title"/>
          </p:nvPr>
        </p:nvSpPr>
        <p:spPr/>
        <p:txBody>
          <a:bodyPr>
            <a:normAutofit/>
          </a:bodyPr>
          <a:lstStyle/>
          <a:p>
            <a:pPr algn="ctr"/>
            <a:r>
              <a:rPr lang="en-US" b="1" dirty="0" err="1">
                <a:latin typeface="Times New Roman" panose="02020603050405020304" pitchFamily="18" charset="0"/>
                <a:cs typeface="Times New Roman" panose="02020603050405020304" pitchFamily="18" charset="0"/>
              </a:rPr>
              <a:t>Tạo</a:t>
            </a:r>
            <a:r>
              <a:rPr lang="en-US" b="1" dirty="0">
                <a:latin typeface="Times New Roman" panose="02020603050405020304" pitchFamily="18" charset="0"/>
                <a:cs typeface="Times New Roman" panose="02020603050405020304" pitchFamily="18" charset="0"/>
              </a:rPr>
              <a:t> Project</a:t>
            </a:r>
            <a:br>
              <a:rPr lang="en-US" b="1" dirty="0">
                <a:latin typeface="Times New Roman" panose="02020603050405020304" pitchFamily="18" charset="0"/>
                <a:cs typeface="Times New Roman" panose="02020603050405020304" pitchFamily="18" charset="0"/>
              </a:rPr>
            </a:b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57F11D1-1F66-4602-9A55-4BB7EC469F95}"/>
              </a:ext>
            </a:extLst>
          </p:cNvPr>
          <p:cNvSpPr>
            <a:spLocks noGrp="1"/>
          </p:cNvSpPr>
          <p:nvPr>
            <p:ph idx="1"/>
          </p:nvPr>
        </p:nvSpPr>
        <p:spPr/>
        <p:txBody>
          <a:bodyPr/>
          <a:lstStyle/>
          <a:p>
            <a:endParaRPr lang="en-GB"/>
          </a:p>
        </p:txBody>
      </p:sp>
      <p:sp>
        <p:nvSpPr>
          <p:cNvPr id="4" name="Text Placeholder 3">
            <a:extLst>
              <a:ext uri="{FF2B5EF4-FFF2-40B4-BE49-F238E27FC236}">
                <a16:creationId xmlns:a16="http://schemas.microsoft.com/office/drawing/2014/main" id="{C88A4C5B-4730-491A-B262-803334CCA254}"/>
              </a:ext>
            </a:extLst>
          </p:cNvPr>
          <p:cNvSpPr>
            <a:spLocks noGrp="1"/>
          </p:cNvSpPr>
          <p:nvPr>
            <p:ph type="body" sz="half" idx="2"/>
          </p:nvPr>
        </p:nvSpPr>
        <p:spPr>
          <a:xfrm>
            <a:off x="723900" y="2423604"/>
            <a:ext cx="3855720" cy="3443796"/>
          </a:xfrm>
        </p:spPr>
        <p:txBody>
          <a:bodyPr>
            <a:normAutofit/>
          </a:bodyPr>
          <a:lstStyle/>
          <a:p>
            <a:pPr algn="just">
              <a:lnSpc>
                <a:spcPct val="150000"/>
              </a:lnSpc>
            </a:pPr>
            <a:r>
              <a:rPr lang="en-US" sz="2400" dirty="0" err="1">
                <a:latin typeface="Times New Roman" panose="02020603050405020304" pitchFamily="18" charset="0"/>
                <a:cs typeface="Times New Roman" panose="02020603050405020304" pitchFamily="18" charset="0"/>
              </a:rPr>
              <a:t>Vuejs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framework JS </a:t>
            </a:r>
            <a:r>
              <a:rPr lang="en-US" sz="2400" dirty="0" err="1">
                <a:latin typeface="Times New Roman" panose="02020603050405020304" pitchFamily="18" charset="0"/>
                <a:cs typeface="Times New Roman" panose="02020603050405020304" pitchFamily="18" charset="0"/>
              </a:rPr>
              <a:t>hoạt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vẫn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Nodejs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Render</a:t>
            </a:r>
            <a:endParaRPr lang="en-GB"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BDA6889-C344-480C-8DFD-138975C7EB79}"/>
              </a:ext>
            </a:extLst>
          </p:cNvPr>
          <p:cNvPicPr>
            <a:picLocks noChangeAspect="1"/>
          </p:cNvPicPr>
          <p:nvPr/>
        </p:nvPicPr>
        <p:blipFill>
          <a:blip r:embed="rId2"/>
          <a:stretch>
            <a:fillRect/>
          </a:stretch>
        </p:blipFill>
        <p:spPr>
          <a:xfrm>
            <a:off x="6197206" y="381740"/>
            <a:ext cx="5270894" cy="5930284"/>
          </a:xfrm>
          <a:prstGeom prst="rect">
            <a:avLst/>
          </a:prstGeom>
        </p:spPr>
      </p:pic>
    </p:spTree>
    <p:extLst>
      <p:ext uri="{BB962C8B-B14F-4D97-AF65-F5344CB8AC3E}">
        <p14:creationId xmlns:p14="http://schemas.microsoft.com/office/powerpoint/2010/main" val="2512661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6AA1D-1776-40E3-98E4-05DE5D46D789}"/>
              </a:ext>
            </a:extLst>
          </p:cNvPr>
          <p:cNvSpPr>
            <a:spLocks noGrp="1"/>
          </p:cNvSpPr>
          <p:nvPr>
            <p:ph type="title"/>
          </p:nvPr>
        </p:nvSpPr>
        <p:spPr>
          <a:xfrm>
            <a:off x="1371600" y="685800"/>
            <a:ext cx="9601200" cy="1089734"/>
          </a:xfrm>
        </p:spPr>
        <p:txBody>
          <a:bodyPr/>
          <a:lstStyle/>
          <a:p>
            <a:pPr algn="ctr"/>
            <a:r>
              <a:rPr lang="en-US" b="1" dirty="0">
                <a:latin typeface="Times New Roman" panose="02020603050405020304" pitchFamily="18" charset="0"/>
                <a:cs typeface="Times New Roman" panose="02020603050405020304" pitchFamily="18" charset="0"/>
              </a:rPr>
              <a:t>Class </a:t>
            </a:r>
            <a:r>
              <a:rPr lang="en-US" b="1" dirty="0" err="1">
                <a:latin typeface="Times New Roman" panose="02020603050405020304" pitchFamily="18" charset="0"/>
                <a:cs typeface="Times New Roman" panose="02020603050405020304" pitchFamily="18" charset="0"/>
              </a:rPr>
              <a:t>và</a:t>
            </a:r>
            <a:r>
              <a:rPr lang="en-US" b="1" dirty="0">
                <a:latin typeface="Times New Roman" panose="02020603050405020304" pitchFamily="18" charset="0"/>
                <a:cs typeface="Times New Roman" panose="02020603050405020304" pitchFamily="18" charset="0"/>
              </a:rPr>
              <a:t> style bindings</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F4B0CA2-9EA5-4DBC-BA95-F90A63D73070}"/>
              </a:ext>
            </a:extLst>
          </p:cNvPr>
          <p:cNvSpPr>
            <a:spLocks noGrp="1"/>
          </p:cNvSpPr>
          <p:nvPr>
            <p:ph idx="1"/>
          </p:nvPr>
        </p:nvSpPr>
        <p:spPr>
          <a:xfrm>
            <a:off x="1371600" y="2290439"/>
            <a:ext cx="9601200" cy="3576961"/>
          </a:xfrm>
        </p:spPr>
        <p:txBody>
          <a:bodyPr>
            <a:normAutofit/>
          </a:bodyPr>
          <a:lstStyle/>
          <a:p>
            <a:pPr marL="0" indent="0">
              <a:lnSpc>
                <a:spcPct val="150000"/>
              </a:lnSpc>
              <a:buNone/>
            </a:pPr>
            <a:r>
              <a:rPr lang="en-US" sz="2400" b="1" dirty="0">
                <a:latin typeface="Times New Roman" panose="02020603050405020304" pitchFamily="18" charset="0"/>
                <a:cs typeface="Times New Roman" panose="02020603050405020304" pitchFamily="18" charset="0"/>
              </a:rPr>
              <a:t>Class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style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do </a:t>
            </a:r>
            <a:r>
              <a:rPr lang="en-US" sz="2400" dirty="0" err="1">
                <a:latin typeface="Times New Roman" panose="02020603050405020304" pitchFamily="18" charset="0"/>
                <a:cs typeface="Times New Roman" panose="02020603050405020304" pitchFamily="18" charset="0"/>
              </a:rPr>
              <a:t>đó</a:t>
            </a:r>
            <a:r>
              <a:rPr lang="en-US" sz="2400" dirty="0">
                <a:latin typeface="Times New Roman" panose="02020603050405020304" pitchFamily="18" charset="0"/>
                <a:cs typeface="Times New Roman" panose="02020603050405020304" pitchFamily="18" charset="0"/>
              </a:rPr>
              <a:t> Vue </a:t>
            </a:r>
            <a:r>
              <a:rPr lang="en-US" sz="2400" dirty="0" err="1">
                <a:latin typeface="Times New Roman" panose="02020603050405020304" pitchFamily="18" charset="0"/>
                <a:cs typeface="Times New Roman" panose="02020603050405020304" pitchFamily="18" charset="0"/>
              </a:rPr>
              <a:t>hỗ</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dùng</a:t>
            </a:r>
            <a:r>
              <a:rPr lang="en-US" sz="2400" dirty="0">
                <a:latin typeface="Times New Roman" panose="02020603050405020304" pitchFamily="18" charset="0"/>
                <a:cs typeface="Times New Roman" panose="02020603050405020304" pitchFamily="18" charset="0"/>
              </a:rPr>
              <a:t> v-bind: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c</a:t>
            </a:r>
            <a:r>
              <a:rPr lang="en-GB" sz="2400" b="0" i="0" dirty="0" err="1">
                <a:solidFill>
                  <a:schemeClr val="tx1"/>
                </a:solidFill>
                <a:effectLst/>
                <a:latin typeface="Times New Roman" panose="02020603050405020304" pitchFamily="18" charset="0"/>
                <a:cs typeface="Times New Roman" panose="02020603050405020304" pitchFamily="18" charset="0"/>
              </a:rPr>
              <a:t>hỉ</a:t>
            </a:r>
            <a:r>
              <a:rPr lang="en-GB" sz="2400" b="0" i="0" dirty="0">
                <a:solidFill>
                  <a:schemeClr val="tx1"/>
                </a:solidFill>
                <a:effectLst/>
                <a:latin typeface="Times New Roman" panose="02020603050405020304" pitchFamily="18" charset="0"/>
                <a:cs typeface="Times New Roman" panose="02020603050405020304" pitchFamily="18" charset="0"/>
              </a:rPr>
              <a:t> </a:t>
            </a:r>
            <a:r>
              <a:rPr lang="en-GB" sz="2400" b="0" i="0" dirty="0" err="1">
                <a:solidFill>
                  <a:schemeClr val="tx1"/>
                </a:solidFill>
                <a:effectLst/>
                <a:latin typeface="Times New Roman" panose="02020603050405020304" pitchFamily="18" charset="0"/>
                <a:cs typeface="Times New Roman" panose="02020603050405020304" pitchFamily="18" charset="0"/>
              </a:rPr>
              <a:t>cần</a:t>
            </a:r>
            <a:r>
              <a:rPr lang="en-GB" sz="2400" b="0" i="0" dirty="0">
                <a:solidFill>
                  <a:schemeClr val="tx1"/>
                </a:solidFill>
                <a:effectLst/>
                <a:latin typeface="Times New Roman" panose="02020603050405020304" pitchFamily="18" charset="0"/>
                <a:cs typeface="Times New Roman" panose="02020603050405020304" pitchFamily="18" charset="0"/>
              </a:rPr>
              <a:t> </a:t>
            </a:r>
            <a:r>
              <a:rPr lang="en-GB" sz="2400" b="0" i="0" dirty="0" err="1">
                <a:solidFill>
                  <a:schemeClr val="tx1"/>
                </a:solidFill>
                <a:effectLst/>
                <a:latin typeface="Times New Roman" panose="02020603050405020304" pitchFamily="18" charset="0"/>
                <a:cs typeface="Times New Roman" panose="02020603050405020304" pitchFamily="18" charset="0"/>
              </a:rPr>
              <a:t>sử</a:t>
            </a:r>
            <a:r>
              <a:rPr lang="en-GB" sz="2400" b="0" i="0" dirty="0">
                <a:solidFill>
                  <a:schemeClr val="tx1"/>
                </a:solidFill>
                <a:effectLst/>
                <a:latin typeface="Times New Roman" panose="02020603050405020304" pitchFamily="18" charset="0"/>
                <a:cs typeface="Times New Roman" panose="02020603050405020304" pitchFamily="18" charset="0"/>
              </a:rPr>
              <a:t> </a:t>
            </a:r>
            <a:r>
              <a:rPr lang="en-GB" sz="2400" b="0" i="0" dirty="0" err="1">
                <a:solidFill>
                  <a:schemeClr val="tx1"/>
                </a:solidFill>
                <a:effectLst/>
                <a:latin typeface="Times New Roman" panose="02020603050405020304" pitchFamily="18" charset="0"/>
                <a:cs typeface="Times New Roman" panose="02020603050405020304" pitchFamily="18" charset="0"/>
              </a:rPr>
              <a:t>dụng</a:t>
            </a:r>
            <a:r>
              <a:rPr lang="en-GB" sz="2400" dirty="0">
                <a:solidFill>
                  <a:schemeClr val="tx1"/>
                </a:solidFill>
                <a:latin typeface="Times New Roman" panose="02020603050405020304" pitchFamily="18" charset="0"/>
                <a:cs typeface="Times New Roman" panose="02020603050405020304" pitchFamily="18" charset="0"/>
              </a:rPr>
              <a:t> </a:t>
            </a:r>
            <a:r>
              <a:rPr lang="en-GB" sz="2400" b="0" i="0" dirty="0" err="1">
                <a:solidFill>
                  <a:schemeClr val="tx1"/>
                </a:solidFill>
                <a:effectLst/>
                <a:latin typeface="Times New Roman" panose="02020603050405020304" pitchFamily="18" charset="0"/>
                <a:cs typeface="Times New Roman" panose="02020603050405020304" pitchFamily="18" charset="0"/>
              </a:rPr>
              <a:t>các</a:t>
            </a:r>
            <a:r>
              <a:rPr lang="en-GB" sz="2400" b="0" i="0" dirty="0">
                <a:solidFill>
                  <a:schemeClr val="tx1"/>
                </a:solidFill>
                <a:effectLst/>
                <a:latin typeface="Times New Roman" panose="02020603050405020304" pitchFamily="18" charset="0"/>
                <a:cs typeface="Times New Roman" panose="02020603050405020304" pitchFamily="18" charset="0"/>
              </a:rPr>
              <a:t> </a:t>
            </a:r>
            <a:r>
              <a:rPr lang="en-GB" sz="2400" b="0" i="0" dirty="0" err="1">
                <a:solidFill>
                  <a:schemeClr val="tx1"/>
                </a:solidFill>
                <a:effectLst/>
                <a:latin typeface="Times New Roman" panose="02020603050405020304" pitchFamily="18" charset="0"/>
                <a:cs typeface="Times New Roman" panose="02020603050405020304" pitchFamily="18" charset="0"/>
              </a:rPr>
              <a:t>biểu</a:t>
            </a:r>
            <a:r>
              <a:rPr lang="en-GB" sz="2400" b="0" i="0" dirty="0">
                <a:solidFill>
                  <a:schemeClr val="tx1"/>
                </a:solidFill>
                <a:effectLst/>
                <a:latin typeface="Times New Roman" panose="02020603050405020304" pitchFamily="18" charset="0"/>
                <a:cs typeface="Times New Roman" panose="02020603050405020304" pitchFamily="18" charset="0"/>
              </a:rPr>
              <a:t> </a:t>
            </a:r>
            <a:r>
              <a:rPr lang="en-GB" sz="2400" b="0" i="0" dirty="0" err="1">
                <a:solidFill>
                  <a:schemeClr val="tx1"/>
                </a:solidFill>
                <a:effectLst/>
                <a:latin typeface="Times New Roman" panose="02020603050405020304" pitchFamily="18" charset="0"/>
                <a:cs typeface="Times New Roman" panose="02020603050405020304" pitchFamily="18" charset="0"/>
              </a:rPr>
              <a:t>thức</a:t>
            </a:r>
            <a:r>
              <a:rPr lang="en-GB" sz="2400" b="0" i="0" dirty="0">
                <a:solidFill>
                  <a:schemeClr val="tx1"/>
                </a:solidFill>
                <a:effectLst/>
                <a:latin typeface="Times New Roman" panose="02020603050405020304" pitchFamily="18" charset="0"/>
                <a:cs typeface="Times New Roman" panose="02020603050405020304" pitchFamily="18" charset="0"/>
              </a:rPr>
              <a:t> (expression) </a:t>
            </a:r>
            <a:r>
              <a:rPr lang="en-GB" sz="2400" b="0" i="0" dirty="0" err="1">
                <a:solidFill>
                  <a:schemeClr val="tx1"/>
                </a:solidFill>
                <a:effectLst/>
                <a:latin typeface="Times New Roman" panose="02020603050405020304" pitchFamily="18" charset="0"/>
                <a:cs typeface="Times New Roman" panose="02020603050405020304" pitchFamily="18" charset="0"/>
              </a:rPr>
              <a:t>để</a:t>
            </a:r>
            <a:r>
              <a:rPr lang="en-GB" sz="2400" b="0" i="0" dirty="0">
                <a:solidFill>
                  <a:schemeClr val="tx1"/>
                </a:solidFill>
                <a:effectLst/>
                <a:latin typeface="Times New Roman" panose="02020603050405020304" pitchFamily="18" charset="0"/>
                <a:cs typeface="Times New Roman" panose="02020603050405020304" pitchFamily="18" charset="0"/>
              </a:rPr>
              <a:t> </a:t>
            </a:r>
            <a:r>
              <a:rPr lang="en-GB" sz="2400" b="0" i="0" dirty="0" err="1">
                <a:solidFill>
                  <a:schemeClr val="tx1"/>
                </a:solidFill>
                <a:effectLst/>
                <a:latin typeface="Times New Roman" panose="02020603050405020304" pitchFamily="18" charset="0"/>
                <a:cs typeface="Times New Roman" panose="02020603050405020304" pitchFamily="18" charset="0"/>
              </a:rPr>
              <a:t>tạo</a:t>
            </a:r>
            <a:r>
              <a:rPr lang="en-GB" sz="2400" b="0" i="0" dirty="0">
                <a:solidFill>
                  <a:schemeClr val="tx1"/>
                </a:solidFill>
                <a:effectLst/>
                <a:latin typeface="Times New Roman" panose="02020603050405020304" pitchFamily="18" charset="0"/>
                <a:cs typeface="Times New Roman" panose="02020603050405020304" pitchFamily="18" charset="0"/>
              </a:rPr>
              <a:t> </a:t>
            </a:r>
            <a:r>
              <a:rPr lang="en-GB" sz="2400" b="0" i="0" dirty="0" err="1">
                <a:solidFill>
                  <a:schemeClr val="tx1"/>
                </a:solidFill>
                <a:effectLst/>
                <a:latin typeface="Times New Roman" panose="02020603050405020304" pitchFamily="18" charset="0"/>
                <a:cs typeface="Times New Roman" panose="02020603050405020304" pitchFamily="18" charset="0"/>
              </a:rPr>
              <a:t>ra</a:t>
            </a:r>
            <a:r>
              <a:rPr lang="en-GB" sz="2400" b="0" i="0" dirty="0">
                <a:solidFill>
                  <a:schemeClr val="tx1"/>
                </a:solidFill>
                <a:effectLst/>
                <a:latin typeface="Times New Roman" panose="02020603050405020304" pitchFamily="18" charset="0"/>
                <a:cs typeface="Times New Roman" panose="02020603050405020304" pitchFamily="18" charset="0"/>
              </a:rPr>
              <a:t> </a:t>
            </a:r>
            <a:r>
              <a:rPr lang="en-GB" sz="2400" b="0" i="0" dirty="0" err="1">
                <a:solidFill>
                  <a:schemeClr val="tx1"/>
                </a:solidFill>
                <a:effectLst/>
                <a:latin typeface="Times New Roman" panose="02020603050405020304" pitchFamily="18" charset="0"/>
                <a:cs typeface="Times New Roman" panose="02020603050405020304" pitchFamily="18" charset="0"/>
              </a:rPr>
              <a:t>một</a:t>
            </a:r>
            <a:r>
              <a:rPr lang="en-GB" sz="2400" b="0" i="0" dirty="0">
                <a:solidFill>
                  <a:schemeClr val="tx1"/>
                </a:solidFill>
                <a:effectLst/>
                <a:latin typeface="Times New Roman" panose="02020603050405020304" pitchFamily="18" charset="0"/>
                <a:cs typeface="Times New Roman" panose="02020603050405020304" pitchFamily="18" charset="0"/>
              </a:rPr>
              <a:t> </a:t>
            </a:r>
            <a:r>
              <a:rPr lang="en-GB" sz="2400" b="0" i="0" dirty="0" err="1">
                <a:solidFill>
                  <a:schemeClr val="tx1"/>
                </a:solidFill>
                <a:effectLst/>
                <a:latin typeface="Times New Roman" panose="02020603050405020304" pitchFamily="18" charset="0"/>
                <a:cs typeface="Times New Roman" panose="02020603050405020304" pitchFamily="18" charset="0"/>
              </a:rPr>
              <a:t>chuỗi</a:t>
            </a:r>
            <a:r>
              <a:rPr lang="en-GB" sz="2400" b="0" i="0" dirty="0">
                <a:solidFill>
                  <a:schemeClr val="tx1"/>
                </a:solidFill>
                <a:effectLst/>
                <a:latin typeface="Times New Roman" panose="02020603050405020304" pitchFamily="18" charset="0"/>
                <a:cs typeface="Times New Roman" panose="02020603050405020304" pitchFamily="18" charset="0"/>
              </a:rPr>
              <a:t>, </a:t>
            </a:r>
            <a:r>
              <a:rPr lang="en-GB" sz="2400" b="0" i="0" dirty="0" err="1">
                <a:solidFill>
                  <a:schemeClr val="tx1"/>
                </a:solidFill>
                <a:effectLst/>
                <a:latin typeface="Times New Roman" panose="02020603050405020304" pitchFamily="18" charset="0"/>
                <a:cs typeface="Times New Roman" panose="02020603050405020304" pitchFamily="18" charset="0"/>
              </a:rPr>
              <a:t>xử</a:t>
            </a:r>
            <a:r>
              <a:rPr lang="en-GB" sz="2400" b="0" i="0" dirty="0">
                <a:solidFill>
                  <a:schemeClr val="tx1"/>
                </a:solidFill>
                <a:effectLst/>
                <a:latin typeface="Times New Roman" panose="02020603050405020304" pitchFamily="18" charset="0"/>
                <a:cs typeface="Times New Roman" panose="02020603050405020304" pitchFamily="18" charset="0"/>
              </a:rPr>
              <a:t> </a:t>
            </a:r>
            <a:r>
              <a:rPr lang="en-GB" sz="2400" b="0" i="0" dirty="0" err="1">
                <a:solidFill>
                  <a:schemeClr val="tx1"/>
                </a:solidFill>
                <a:effectLst/>
                <a:latin typeface="Times New Roman" panose="02020603050405020304" pitchFamily="18" charset="0"/>
                <a:cs typeface="Times New Roman" panose="02020603050405020304" pitchFamily="18" charset="0"/>
              </a:rPr>
              <a:t>lý</a:t>
            </a:r>
            <a:r>
              <a:rPr lang="en-GB" sz="2400" b="0" i="0" dirty="0">
                <a:solidFill>
                  <a:schemeClr val="tx1"/>
                </a:solidFill>
                <a:effectLst/>
                <a:latin typeface="Times New Roman" panose="02020603050405020304" pitchFamily="18" charset="0"/>
                <a:cs typeface="Times New Roman" panose="02020603050405020304" pitchFamily="18" charset="0"/>
              </a:rPr>
              <a:t> </a:t>
            </a:r>
            <a:r>
              <a:rPr lang="en-GB" sz="2400" b="0" i="0" dirty="0" err="1">
                <a:solidFill>
                  <a:schemeClr val="tx1"/>
                </a:solidFill>
                <a:effectLst/>
                <a:latin typeface="Times New Roman" panose="02020603050405020304" pitchFamily="18" charset="0"/>
                <a:cs typeface="Times New Roman" panose="02020603050405020304" pitchFamily="18" charset="0"/>
              </a:rPr>
              <a:t>mảng</a:t>
            </a:r>
            <a:r>
              <a:rPr lang="en-GB" sz="2400" b="0" i="0" dirty="0">
                <a:solidFill>
                  <a:schemeClr val="tx1"/>
                </a:solidFill>
                <a:effectLst/>
                <a:latin typeface="Times New Roman" panose="02020603050405020304" pitchFamily="18" charset="0"/>
                <a:cs typeface="Times New Roman" panose="02020603050405020304" pitchFamily="18" charset="0"/>
              </a:rPr>
              <a:t> </a:t>
            </a:r>
            <a:r>
              <a:rPr lang="en-GB" sz="2400" b="0" i="0" dirty="0" err="1">
                <a:solidFill>
                  <a:schemeClr val="tx1"/>
                </a:solidFill>
                <a:effectLst/>
                <a:latin typeface="Times New Roman" panose="02020603050405020304" pitchFamily="18" charset="0"/>
                <a:cs typeface="Times New Roman" panose="02020603050405020304" pitchFamily="18" charset="0"/>
              </a:rPr>
              <a:t>hoặc</a:t>
            </a:r>
            <a:r>
              <a:rPr lang="en-GB" sz="2400" b="0" i="0" dirty="0">
                <a:solidFill>
                  <a:schemeClr val="tx1"/>
                </a:solidFill>
                <a:effectLst/>
                <a:latin typeface="Times New Roman" panose="02020603050405020304" pitchFamily="18" charset="0"/>
                <a:cs typeface="Times New Roman" panose="02020603050405020304" pitchFamily="18" charset="0"/>
              </a:rPr>
              <a:t> object</a:t>
            </a:r>
            <a:endParaRPr lang="en-GB"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3400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rontend - Personal - Microsoft​ Edge 2021-04-06 10-10-23">
            <a:hlinkClick r:id="" action="ppaction://media"/>
            <a:extLst>
              <a:ext uri="{FF2B5EF4-FFF2-40B4-BE49-F238E27FC236}">
                <a16:creationId xmlns:a16="http://schemas.microsoft.com/office/drawing/2014/main" id="{9CC7B8EF-0B4E-4B69-8D48-CB323AEB891F}"/>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1162975" y="425634"/>
            <a:ext cx="10457895" cy="5815367"/>
          </a:xfrm>
        </p:spPr>
      </p:pic>
    </p:spTree>
    <p:extLst>
      <p:ext uri="{BB962C8B-B14F-4D97-AF65-F5344CB8AC3E}">
        <p14:creationId xmlns:p14="http://schemas.microsoft.com/office/powerpoint/2010/main" val="300811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D5575CD-7BEB-4FF5-BC19-FBAFC6650EA2}"/>
              </a:ext>
            </a:extLst>
          </p:cNvPr>
          <p:cNvPicPr>
            <a:picLocks noChangeAspect="1"/>
          </p:cNvPicPr>
          <p:nvPr/>
        </p:nvPicPr>
        <p:blipFill>
          <a:blip r:embed="rId2"/>
          <a:stretch>
            <a:fillRect/>
          </a:stretch>
        </p:blipFill>
        <p:spPr>
          <a:xfrm>
            <a:off x="7600376" y="505055"/>
            <a:ext cx="3695700" cy="5791200"/>
          </a:xfrm>
          <a:prstGeom prst="rect">
            <a:avLst/>
          </a:prstGeom>
        </p:spPr>
      </p:pic>
      <p:pic>
        <p:nvPicPr>
          <p:cNvPr id="3" name="Picture 2">
            <a:extLst>
              <a:ext uri="{FF2B5EF4-FFF2-40B4-BE49-F238E27FC236}">
                <a16:creationId xmlns:a16="http://schemas.microsoft.com/office/drawing/2014/main" id="{0ABCBF71-1C9F-47D9-A952-5E4FFEE52694}"/>
              </a:ext>
            </a:extLst>
          </p:cNvPr>
          <p:cNvPicPr>
            <a:picLocks noChangeAspect="1"/>
          </p:cNvPicPr>
          <p:nvPr/>
        </p:nvPicPr>
        <p:blipFill>
          <a:blip r:embed="rId3"/>
          <a:stretch>
            <a:fillRect/>
          </a:stretch>
        </p:blipFill>
        <p:spPr>
          <a:xfrm>
            <a:off x="2022723" y="4280933"/>
            <a:ext cx="3508067" cy="2159816"/>
          </a:xfrm>
          <a:prstGeom prst="rect">
            <a:avLst/>
          </a:prstGeom>
        </p:spPr>
      </p:pic>
      <p:pic>
        <p:nvPicPr>
          <p:cNvPr id="6" name="Picture 5">
            <a:extLst>
              <a:ext uri="{FF2B5EF4-FFF2-40B4-BE49-F238E27FC236}">
                <a16:creationId xmlns:a16="http://schemas.microsoft.com/office/drawing/2014/main" id="{B9874411-86BE-481A-8C49-5976AE65BB5A}"/>
              </a:ext>
            </a:extLst>
          </p:cNvPr>
          <p:cNvPicPr>
            <a:picLocks noChangeAspect="1"/>
          </p:cNvPicPr>
          <p:nvPr/>
        </p:nvPicPr>
        <p:blipFill>
          <a:blip r:embed="rId4"/>
          <a:stretch>
            <a:fillRect/>
          </a:stretch>
        </p:blipFill>
        <p:spPr>
          <a:xfrm>
            <a:off x="1543328" y="301841"/>
            <a:ext cx="4742062" cy="3613211"/>
          </a:xfrm>
          <a:prstGeom prst="rect">
            <a:avLst/>
          </a:prstGeom>
        </p:spPr>
      </p:pic>
    </p:spTree>
    <p:extLst>
      <p:ext uri="{BB962C8B-B14F-4D97-AF65-F5344CB8AC3E}">
        <p14:creationId xmlns:p14="http://schemas.microsoft.com/office/powerpoint/2010/main" val="2481720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96D54-1CA4-46A8-B3E6-3A9D8A5F0E6E}"/>
              </a:ext>
            </a:extLst>
          </p:cNvPr>
          <p:cNvSpPr>
            <a:spLocks noGrp="1"/>
          </p:cNvSpPr>
          <p:nvPr>
            <p:ph type="title"/>
          </p:nvPr>
        </p:nvSpPr>
        <p:spPr>
          <a:xfrm>
            <a:off x="1371600" y="685800"/>
            <a:ext cx="9601200" cy="929936"/>
          </a:xfrm>
        </p:spPr>
        <p:txBody>
          <a:bodyPr/>
          <a:lstStyle/>
          <a:p>
            <a:pPr algn="ctr"/>
            <a:r>
              <a:rPr lang="en-US" b="1" dirty="0">
                <a:latin typeface="Times New Roman" panose="02020603050405020304" pitchFamily="18" charset="0"/>
                <a:cs typeface="Times New Roman" panose="02020603050405020304" pitchFamily="18" charset="0"/>
              </a:rPr>
              <a:t>Event Bus</a:t>
            </a:r>
            <a:endParaRPr lang="en-GB" dirty="0"/>
          </a:p>
        </p:txBody>
      </p:sp>
      <p:sp>
        <p:nvSpPr>
          <p:cNvPr id="3" name="Content Placeholder 2">
            <a:extLst>
              <a:ext uri="{FF2B5EF4-FFF2-40B4-BE49-F238E27FC236}">
                <a16:creationId xmlns:a16="http://schemas.microsoft.com/office/drawing/2014/main" id="{7039FCE3-3CAE-44AE-8318-1DBDF722B1DE}"/>
              </a:ext>
            </a:extLst>
          </p:cNvPr>
          <p:cNvSpPr>
            <a:spLocks noGrp="1"/>
          </p:cNvSpPr>
          <p:nvPr>
            <p:ph idx="1"/>
          </p:nvPr>
        </p:nvSpPr>
        <p:spPr>
          <a:xfrm>
            <a:off x="1371600" y="1686757"/>
            <a:ext cx="9601200" cy="4180643"/>
          </a:xfrm>
        </p:spPr>
        <p:txBody>
          <a:bodyPr/>
          <a:lstStyle/>
          <a:p>
            <a:pPr>
              <a:lnSpc>
                <a:spcPct val="200000"/>
              </a:lnSpc>
              <a:buFont typeface="Arial" panose="020B0604020202020204" pitchFamily="34" charset="0"/>
              <a:buChar char="•"/>
            </a:pPr>
            <a:r>
              <a:rPr lang="en-GB" dirty="0" err="1">
                <a:latin typeface="Times New Roman" panose="02020603050405020304" pitchFamily="18" charset="0"/>
                <a:cs typeface="Times New Roman" panose="02020603050405020304" pitchFamily="18" charset="0"/>
              </a:rPr>
              <a:t>Dùng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để</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dùng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để</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truyền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dữ</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liệu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trong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cùng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một</a:t>
            </a:r>
            <a:r>
              <a:rPr lang="en-GB" dirty="0">
                <a:latin typeface="Times New Roman" panose="02020603050405020304" pitchFamily="18" charset="0"/>
                <a:cs typeface="Times New Roman" panose="02020603050405020304" pitchFamily="18" charset="0"/>
              </a:rPr>
              <a:t> component</a:t>
            </a:r>
          </a:p>
          <a:p>
            <a:pPr>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a:t>
            </a:r>
            <a:r>
              <a:rPr lang="vi-VN" dirty="0">
                <a:latin typeface="Times New Roman" panose="02020603050405020304" pitchFamily="18" charset="0"/>
                <a:cs typeface="Times New Roman" panose="02020603050405020304" pitchFamily="18" charset="0"/>
              </a:rPr>
              <a:t>us sự kiện là một thể hiện Vue.js có thể phát ra các sự kiện trong một </a:t>
            </a:r>
            <a:r>
              <a:rPr lang="en-US" dirty="0">
                <a:latin typeface="Times New Roman" panose="02020603050405020304" pitchFamily="18" charset="0"/>
                <a:cs typeface="Times New Roman" panose="02020603050405020304" pitchFamily="18" charset="0"/>
              </a:rPr>
              <a:t>components</a:t>
            </a:r>
            <a:r>
              <a:rPr lang="vi-VN" dirty="0">
                <a:latin typeface="Times New Roman" panose="02020603050405020304" pitchFamily="18" charset="0"/>
                <a:cs typeface="Times New Roman" panose="02020603050405020304" pitchFamily="18" charset="0"/>
              </a:rPr>
              <a:t>, sau đó lắng nghe và phản ứng với sự kiện được phát ra trong thành phần khác trực tiếp - mà không cần sự trợ giúp của </a:t>
            </a:r>
            <a:r>
              <a:rPr lang="en-GB" dirty="0" err="1">
                <a:latin typeface="Times New Roman" panose="02020603050405020304" pitchFamily="18" charset="0"/>
                <a:cs typeface="Times New Roman" panose="02020603050405020304" pitchFamily="18" charset="0"/>
              </a:rPr>
              <a:t>thành</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phần</a:t>
            </a:r>
            <a:r>
              <a:rPr lang="en-GB" dirty="0">
                <a:latin typeface="Times New Roman" panose="02020603050405020304" pitchFamily="18" charset="0"/>
                <a:cs typeface="Times New Roman" panose="02020603050405020304" pitchFamily="18" charset="0"/>
              </a:rPr>
              <a:t> cha.</a:t>
            </a:r>
          </a:p>
          <a:p>
            <a:pPr marL="0" indent="0">
              <a:buNone/>
            </a:pPr>
            <a:endParaRPr lang="en-GB" dirty="0"/>
          </a:p>
        </p:txBody>
      </p:sp>
    </p:spTree>
    <p:extLst>
      <p:ext uri="{BB962C8B-B14F-4D97-AF65-F5344CB8AC3E}">
        <p14:creationId xmlns:p14="http://schemas.microsoft.com/office/powerpoint/2010/main" val="926597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8C383-6F28-4958-A61E-4838AFAEDBDE}"/>
              </a:ext>
            </a:extLst>
          </p:cNvPr>
          <p:cNvSpPr>
            <a:spLocks noGrp="1"/>
          </p:cNvSpPr>
          <p:nvPr>
            <p:ph type="title"/>
          </p:nvPr>
        </p:nvSpPr>
        <p:spPr>
          <a:xfrm>
            <a:off x="1371600" y="685800"/>
            <a:ext cx="9601200" cy="929936"/>
          </a:xfrm>
        </p:spPr>
        <p:txBody>
          <a:bodyPr/>
          <a:lstStyle/>
          <a:p>
            <a:pPr algn="ctr"/>
            <a:r>
              <a:rPr lang="en-US" b="1" dirty="0">
                <a:latin typeface="Times New Roman" panose="02020603050405020304" pitchFamily="18" charset="0"/>
                <a:cs typeface="Times New Roman" panose="02020603050405020304" pitchFamily="18" charset="0"/>
              </a:rPr>
              <a:t>Event Bus</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0C18C99-7E96-4A3D-B804-1E388D9F6A93}"/>
              </a:ext>
            </a:extLst>
          </p:cNvPr>
          <p:cNvSpPr>
            <a:spLocks noGrp="1"/>
          </p:cNvSpPr>
          <p:nvPr>
            <p:ph idx="1"/>
          </p:nvPr>
        </p:nvSpPr>
        <p:spPr>
          <a:xfrm>
            <a:off x="1371600" y="1615736"/>
            <a:ext cx="9601200" cy="4251664"/>
          </a:xfrm>
        </p:spPr>
        <p:txBody>
          <a:bodyPr>
            <a:normAutofit fontScale="92500" lnSpcReduction="10000"/>
          </a:bodyPr>
          <a:lstStyle/>
          <a:p>
            <a:pPr marL="457200" indent="-457200">
              <a:lnSpc>
                <a:spcPct val="170000"/>
              </a:lnSpc>
              <a:buFont typeface="+mj-lt"/>
              <a:buAutoNum type="arabicPeriod"/>
            </a:pPr>
            <a:r>
              <a:rPr lang="en-US" sz="2400" dirty="0"/>
              <a:t>Props: Cha -&gt; Con</a:t>
            </a:r>
          </a:p>
          <a:p>
            <a:pPr marL="457200" indent="-457200">
              <a:lnSpc>
                <a:spcPct val="170000"/>
              </a:lnSpc>
              <a:buFont typeface="+mj-lt"/>
              <a:buAutoNum type="arabicPeriod"/>
            </a:pPr>
            <a:r>
              <a:rPr lang="en-US" sz="2400" dirty="0" err="1"/>
              <a:t>Custon</a:t>
            </a:r>
            <a:r>
              <a:rPr lang="en-US" sz="2400" dirty="0"/>
              <a:t> Events: Con -&gt; Cha</a:t>
            </a:r>
          </a:p>
          <a:p>
            <a:pPr marL="457200" indent="-457200">
              <a:lnSpc>
                <a:spcPct val="170000"/>
              </a:lnSpc>
              <a:buFont typeface="+mj-lt"/>
              <a:buAutoNum type="arabicPeriod"/>
            </a:pPr>
            <a:r>
              <a:rPr lang="en-US" sz="2400" dirty="0" err="1"/>
              <a:t>EventBus</a:t>
            </a:r>
            <a:r>
              <a:rPr lang="en-US" sz="2400" dirty="0"/>
              <a:t>: Theo event</a:t>
            </a:r>
          </a:p>
          <a:p>
            <a:pPr marL="457200" indent="-457200">
              <a:lnSpc>
                <a:spcPct val="170000"/>
              </a:lnSpc>
              <a:buFont typeface="+mj-lt"/>
              <a:buAutoNum type="arabicPeriod"/>
            </a:pPr>
            <a:r>
              <a:rPr lang="en-US" sz="2400" dirty="0" err="1"/>
              <a:t>VueX</a:t>
            </a:r>
            <a:r>
              <a:rPr lang="en-US" sz="2400" dirty="0"/>
              <a:t>: Kho </a:t>
            </a:r>
            <a:r>
              <a:rPr lang="en-US" sz="2400" dirty="0" err="1"/>
              <a:t>quản</a:t>
            </a:r>
            <a:r>
              <a:rPr lang="en-US" sz="2400" dirty="0"/>
              <a:t> </a:t>
            </a:r>
            <a:r>
              <a:rPr lang="en-US" sz="2400" dirty="0" err="1"/>
              <a:t>lý</a:t>
            </a:r>
            <a:r>
              <a:rPr lang="en-US" sz="2400" dirty="0"/>
              <a:t> state</a:t>
            </a:r>
          </a:p>
          <a:p>
            <a:pPr marL="457200" indent="-457200">
              <a:lnSpc>
                <a:spcPct val="170000"/>
              </a:lnSpc>
              <a:buFont typeface="+mj-lt"/>
              <a:buAutoNum type="arabicPeriod"/>
            </a:pPr>
            <a:r>
              <a:rPr lang="en-US" sz="2400" dirty="0"/>
              <a:t>Reference: Cha-&gt;Con</a:t>
            </a:r>
          </a:p>
          <a:p>
            <a:pPr marL="457200" indent="-457200">
              <a:lnSpc>
                <a:spcPct val="170000"/>
              </a:lnSpc>
              <a:buFont typeface="+mj-lt"/>
              <a:buAutoNum type="arabicPeriod"/>
            </a:pPr>
            <a:r>
              <a:rPr lang="en-US" sz="2400" dirty="0"/>
              <a:t>Parent Property: Con -&gt; Cha</a:t>
            </a:r>
          </a:p>
          <a:p>
            <a:pPr marL="457200" indent="-457200">
              <a:buFont typeface="+mj-lt"/>
              <a:buAutoNum type="arabicPeriod"/>
            </a:pPr>
            <a:endParaRPr lang="en-US" dirty="0"/>
          </a:p>
        </p:txBody>
      </p:sp>
    </p:spTree>
    <p:extLst>
      <p:ext uri="{BB962C8B-B14F-4D97-AF65-F5344CB8AC3E}">
        <p14:creationId xmlns:p14="http://schemas.microsoft.com/office/powerpoint/2010/main" val="2113621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E62D5-4926-446B-B09D-D0DDAFAC9F5F}"/>
              </a:ext>
            </a:extLst>
          </p:cNvPr>
          <p:cNvSpPr>
            <a:spLocks noGrp="1"/>
          </p:cNvSpPr>
          <p:nvPr>
            <p:ph type="title"/>
          </p:nvPr>
        </p:nvSpPr>
        <p:spPr/>
        <p:txBody>
          <a:bodyPr/>
          <a:lstStyle/>
          <a:p>
            <a:r>
              <a:rPr lang="en-US" b="1" dirty="0" err="1">
                <a:latin typeface="Times New Roman" panose="02020603050405020304" pitchFamily="18" charset="0"/>
                <a:cs typeface="Times New Roman" panose="02020603050405020304" pitchFamily="18" charset="0"/>
              </a:rPr>
              <a:t>Vuex</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là</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gì</a:t>
            </a:r>
            <a:r>
              <a:rPr lang="en-US" b="1" dirty="0">
                <a:latin typeface="Times New Roman" panose="02020603050405020304" pitchFamily="18" charset="0"/>
                <a:cs typeface="Times New Roman" panose="02020603050405020304" pitchFamily="18" charset="0"/>
              </a:rPr>
              <a:t>?</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595E40-35AC-4876-8E26-DD634EFFA0EA}"/>
              </a:ext>
            </a:extLst>
          </p:cNvPr>
          <p:cNvSpPr>
            <a:spLocks noGrp="1"/>
          </p:cNvSpPr>
          <p:nvPr>
            <p:ph idx="1"/>
          </p:nvPr>
        </p:nvSpPr>
        <p:spPr>
          <a:xfrm>
            <a:off x="1371600" y="1793289"/>
            <a:ext cx="9601200" cy="4074111"/>
          </a:xfrm>
        </p:spPr>
        <p:txBody>
          <a:bodyPr/>
          <a:lstStyle/>
          <a:p>
            <a:pPr>
              <a:lnSpc>
                <a:spcPct val="1500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Vuex được phát triển dựa theo </a:t>
            </a:r>
            <a:r>
              <a:rPr lang="vi-VN" b="1" dirty="0">
                <a:latin typeface="Times New Roman" panose="02020603050405020304" pitchFamily="18" charset="0"/>
                <a:cs typeface="Times New Roman" panose="02020603050405020304" pitchFamily="18" charset="0"/>
              </a:rPr>
              <a:t>Flux</a:t>
            </a:r>
            <a:r>
              <a:rPr lang="vi-VN" dirty="0">
                <a:latin typeface="Times New Roman" panose="02020603050405020304" pitchFamily="18" charset="0"/>
                <a:cs typeface="Times New Roman" panose="02020603050405020304" pitchFamily="18" charset="0"/>
              </a:rPr>
              <a:t> pattern. Nó là một thư viện và mô hình quản lý state của Vue.</a:t>
            </a:r>
            <a:endParaRPr lang="en-US"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a:t>
            </a:r>
            <a:r>
              <a:rPr lang="vi-VN" dirty="0">
                <a:latin typeface="Times New Roman" panose="02020603050405020304" pitchFamily="18" charset="0"/>
                <a:cs typeface="Times New Roman" panose="02020603050405020304" pitchFamily="18" charset="0"/>
              </a:rPr>
              <a:t>ới nguyên tắc trạng thái chỉ có thể được thay đổi theo kiểu có thể dự đoán.</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3228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781F-EA0D-4BE7-8A9A-1CF1C6DAC39D}"/>
              </a:ext>
            </a:extLst>
          </p:cNvPr>
          <p:cNvSpPr>
            <a:spLocks noGrp="1"/>
          </p:cNvSpPr>
          <p:nvPr>
            <p:ph type="title"/>
          </p:nvPr>
        </p:nvSpPr>
        <p:spPr>
          <a:xfrm>
            <a:off x="1371600" y="685800"/>
            <a:ext cx="9601200" cy="867792"/>
          </a:xfrm>
        </p:spPr>
        <p:txBody>
          <a:bodyPr/>
          <a:lstStyle/>
          <a:p>
            <a:pPr algn="ctr"/>
            <a:r>
              <a:rPr lang="en-US" b="1" dirty="0">
                <a:latin typeface="Times New Roman" panose="02020603050405020304" pitchFamily="18" charset="0"/>
                <a:cs typeface="Times New Roman" panose="02020603050405020304" pitchFamily="18" charset="0"/>
              </a:rPr>
              <a:t>FLUX</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E485053-6348-416E-B4D0-5B0AA046CE1C}"/>
              </a:ext>
            </a:extLst>
          </p:cNvPr>
          <p:cNvSpPr>
            <a:spLocks noGrp="1"/>
          </p:cNvSpPr>
          <p:nvPr>
            <p:ph idx="1"/>
          </p:nvPr>
        </p:nvSpPr>
        <p:spPr>
          <a:xfrm>
            <a:off x="1371600" y="1455938"/>
            <a:ext cx="9601200" cy="4411462"/>
          </a:xfrm>
        </p:spPr>
        <p:txBody>
          <a:bodyPr/>
          <a:lstStyle/>
          <a:p>
            <a:pPr>
              <a:lnSpc>
                <a:spcPct val="130000"/>
              </a:lnSpc>
              <a:buFont typeface="Arial" panose="020B0604020202020204" pitchFamily="34" charset="0"/>
              <a:buChar char="•"/>
            </a:pPr>
            <a:r>
              <a:rPr lang="en-GB" dirty="0" err="1">
                <a:latin typeface="Times New Roman" panose="02020603050405020304" pitchFamily="18" charset="0"/>
                <a:cs typeface="Times New Roman" panose="02020603050405020304" pitchFamily="18" charset="0"/>
              </a:rPr>
              <a:t>Quản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lý</a:t>
            </a:r>
            <a:r>
              <a:rPr lang="en-GB" dirty="0">
                <a:latin typeface="Times New Roman" panose="02020603050405020304" pitchFamily="18" charset="0"/>
                <a:cs typeface="Times New Roman" panose="02020603050405020304" pitchFamily="18" charset="0"/>
              </a:rPr>
              <a:t> state </a:t>
            </a:r>
            <a:r>
              <a:rPr lang="en-GB" dirty="0" err="1">
                <a:latin typeface="Times New Roman" panose="02020603050405020304" pitchFamily="18" charset="0"/>
                <a:cs typeface="Times New Roman" panose="02020603050405020304" pitchFamily="18" charset="0"/>
              </a:rPr>
              <a:t>cho</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các</a:t>
            </a:r>
            <a:r>
              <a:rPr lang="en-GB" dirty="0">
                <a:latin typeface="Times New Roman" panose="02020603050405020304" pitchFamily="18" charset="0"/>
                <a:cs typeface="Times New Roman" panose="02020603050405020304" pitchFamily="18" charset="0"/>
              </a:rPr>
              <a:t> component </a:t>
            </a:r>
            <a:r>
              <a:rPr lang="en-GB" dirty="0" err="1">
                <a:latin typeface="Times New Roman" panose="02020603050405020304" pitchFamily="18" charset="0"/>
                <a:cs typeface="Times New Roman" panose="02020603050405020304" pitchFamily="18" charset="0"/>
              </a:rPr>
              <a:t>trong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một</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ứng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dụng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có</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thể</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rất</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khó</a:t>
            </a:r>
            <a:r>
              <a:rPr lang="en-GB" dirty="0">
                <a:latin typeface="Times New Roman" panose="02020603050405020304" pitchFamily="18" charset="0"/>
                <a:cs typeface="Times New Roman" panose="02020603050405020304" pitchFamily="18" charset="0"/>
              </a:rPr>
              <a:t>. Facebook </a:t>
            </a:r>
            <a:r>
              <a:rPr lang="en-GB" dirty="0" err="1">
                <a:latin typeface="Times New Roman" panose="02020603050405020304" pitchFamily="18" charset="0"/>
                <a:cs typeface="Times New Roman" panose="02020603050405020304" pitchFamily="18" charset="0"/>
              </a:rPr>
              <a:t>cũng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đã</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từng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rất</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khó</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khăn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trong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việc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này</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và</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tạo</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ra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mô</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hình</a:t>
            </a:r>
            <a:r>
              <a:rPr lang="en-GB" dirty="0">
                <a:latin typeface="Times New Roman" panose="02020603050405020304" pitchFamily="18" charset="0"/>
                <a:cs typeface="Times New Roman" panose="02020603050405020304" pitchFamily="18" charset="0"/>
              </a:rPr>
              <a:t> Flux (Flux pattern). </a:t>
            </a:r>
          </a:p>
          <a:p>
            <a:pPr>
              <a:lnSpc>
                <a:spcPct val="130000"/>
              </a:lnSpc>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Vấn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đề</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chính</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là</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cách</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mà</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luồng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dữ</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liệu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chạy</a:t>
            </a:r>
            <a:r>
              <a:rPr lang="en-GB" dirty="0">
                <a:latin typeface="Times New Roman" panose="02020603050405020304" pitchFamily="18" charset="0"/>
                <a:cs typeface="Times New Roman" panose="02020603050405020304" pitchFamily="18" charset="0"/>
              </a:rPr>
              <a:t> qua </a:t>
            </a:r>
            <a:r>
              <a:rPr lang="en-GB" dirty="0" err="1">
                <a:latin typeface="Times New Roman" panose="02020603050405020304" pitchFamily="18" charset="0"/>
                <a:cs typeface="Times New Roman" panose="02020603050405020304" pitchFamily="18" charset="0"/>
              </a:rPr>
              <a:t>ứng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dụng</a:t>
            </a:r>
            <a:r>
              <a:rPr lang="en-GB" dirty="0">
                <a:latin typeface="Times New Roman" panose="02020603050405020304" pitchFamily="18" charset="0"/>
                <a:cs typeface="Times New Roman" panose="02020603050405020304" pitchFamily="18" charset="0"/>
              </a:rPr>
              <a:t>.</a:t>
            </a:r>
          </a:p>
        </p:txBody>
      </p:sp>
      <p:pic>
        <p:nvPicPr>
          <p:cNvPr id="4" name="image15.png" title="Hình ảnh">
            <a:extLst>
              <a:ext uri="{FF2B5EF4-FFF2-40B4-BE49-F238E27FC236}">
                <a16:creationId xmlns:a16="http://schemas.microsoft.com/office/drawing/2014/main" id="{00000000-0008-0000-0000-000003000000}"/>
              </a:ext>
            </a:extLst>
          </p:cNvPr>
          <p:cNvPicPr preferRelativeResize="0"/>
          <p:nvPr/>
        </p:nvPicPr>
        <p:blipFill>
          <a:blip r:embed="rId2" cstate="print"/>
          <a:stretch>
            <a:fillRect/>
          </a:stretch>
        </p:blipFill>
        <p:spPr>
          <a:xfrm>
            <a:off x="1505783" y="3082077"/>
            <a:ext cx="5001549" cy="2972494"/>
          </a:xfrm>
          <a:prstGeom prst="rect">
            <a:avLst/>
          </a:prstGeom>
          <a:noFill/>
        </p:spPr>
      </p:pic>
      <p:pic>
        <p:nvPicPr>
          <p:cNvPr id="5" name="image8.png" title="Hình ảnh">
            <a:extLst>
              <a:ext uri="{FF2B5EF4-FFF2-40B4-BE49-F238E27FC236}">
                <a16:creationId xmlns:a16="http://schemas.microsoft.com/office/drawing/2014/main" id="{00000000-0008-0000-0000-000004000000}"/>
              </a:ext>
            </a:extLst>
          </p:cNvPr>
          <p:cNvPicPr preferRelativeResize="0"/>
          <p:nvPr/>
        </p:nvPicPr>
        <p:blipFill>
          <a:blip r:embed="rId3" cstate="print"/>
          <a:stretch>
            <a:fillRect/>
          </a:stretch>
        </p:blipFill>
        <p:spPr>
          <a:xfrm>
            <a:off x="6991211" y="2886075"/>
            <a:ext cx="4352925" cy="3286125"/>
          </a:xfrm>
          <a:prstGeom prst="rect">
            <a:avLst/>
          </a:prstGeom>
          <a:noFill/>
        </p:spPr>
      </p:pic>
    </p:spTree>
    <p:extLst>
      <p:ext uri="{BB962C8B-B14F-4D97-AF65-F5344CB8AC3E}">
        <p14:creationId xmlns:p14="http://schemas.microsoft.com/office/powerpoint/2010/main" val="2589779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AFC98-5ECF-45E4-844B-EA053DC060CD}"/>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FLUX</a:t>
            </a:r>
            <a:endParaRPr lang="en-GB" dirty="0"/>
          </a:p>
        </p:txBody>
      </p:sp>
      <p:sp>
        <p:nvSpPr>
          <p:cNvPr id="6" name="Content Placeholder 5">
            <a:extLst>
              <a:ext uri="{FF2B5EF4-FFF2-40B4-BE49-F238E27FC236}">
                <a16:creationId xmlns:a16="http://schemas.microsoft.com/office/drawing/2014/main" id="{FE7B4303-782E-4D65-8952-77BA0C78F6EA}"/>
              </a:ext>
            </a:extLst>
          </p:cNvPr>
          <p:cNvSpPr>
            <a:spLocks noGrp="1"/>
          </p:cNvSpPr>
          <p:nvPr>
            <p:ph idx="1"/>
          </p:nvPr>
        </p:nvSpPr>
        <p:spPr>
          <a:xfrm>
            <a:off x="1371600" y="1615736"/>
            <a:ext cx="9601200" cy="4251664"/>
          </a:xfrm>
        </p:spPr>
        <p:txBody>
          <a:bodyPr/>
          <a:lstStyle/>
          <a:p>
            <a:pPr marL="0" indent="0">
              <a:buNone/>
            </a:pPr>
            <a:r>
              <a:rPr lang="en-GB" dirty="0" err="1">
                <a:latin typeface="Times New Roman" panose="02020603050405020304" pitchFamily="18" charset="0"/>
                <a:cs typeface="Times New Roman" panose="02020603050405020304" pitchFamily="18" charset="0"/>
              </a:rPr>
              <a:t>Giải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pháp</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luồng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dữ</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liệu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tuyến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tính</a:t>
            </a:r>
            <a:r>
              <a:rPr lang="en-GB" dirty="0">
                <a:latin typeface="Times New Roman" panose="02020603050405020304" pitchFamily="18" charset="0"/>
                <a:cs typeface="Times New Roman" panose="02020603050405020304" pitchFamily="18" charset="0"/>
              </a:rPr>
              <a:t>(unidirectional data flow).</a:t>
            </a:r>
          </a:p>
        </p:txBody>
      </p:sp>
      <p:pic>
        <p:nvPicPr>
          <p:cNvPr id="7" name="image5.png" title="Hình ảnh">
            <a:extLst>
              <a:ext uri="{FF2B5EF4-FFF2-40B4-BE49-F238E27FC236}">
                <a16:creationId xmlns:a16="http://schemas.microsoft.com/office/drawing/2014/main" id="{00000000-0008-0000-0000-000005000000}"/>
              </a:ext>
            </a:extLst>
          </p:cNvPr>
          <p:cNvPicPr preferRelativeResize="0"/>
          <p:nvPr/>
        </p:nvPicPr>
        <p:blipFill>
          <a:blip r:embed="rId2" cstate="print"/>
          <a:stretch>
            <a:fillRect/>
          </a:stretch>
        </p:blipFill>
        <p:spPr>
          <a:xfrm>
            <a:off x="1924560" y="3164890"/>
            <a:ext cx="8982075" cy="1828800"/>
          </a:xfrm>
          <a:prstGeom prst="rect">
            <a:avLst/>
          </a:prstGeom>
          <a:noFill/>
        </p:spPr>
      </p:pic>
    </p:spTree>
    <p:extLst>
      <p:ext uri="{BB962C8B-B14F-4D97-AF65-F5344CB8AC3E}">
        <p14:creationId xmlns:p14="http://schemas.microsoft.com/office/powerpoint/2010/main" val="1842523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4.gif" title="Hình ảnh">
            <a:extLst>
              <a:ext uri="{FF2B5EF4-FFF2-40B4-BE49-F238E27FC236}">
                <a16:creationId xmlns:a16="http://schemas.microsoft.com/office/drawing/2014/main" id="{00000000-0008-0000-0000-000002000000}"/>
              </a:ext>
            </a:extLst>
          </p:cNvPr>
          <p:cNvPicPr preferRelativeResize="0"/>
          <p:nvPr/>
        </p:nvPicPr>
        <p:blipFill>
          <a:blip r:embed="rId2" cstate="print"/>
          <a:stretch>
            <a:fillRect/>
          </a:stretch>
        </p:blipFill>
        <p:spPr>
          <a:xfrm>
            <a:off x="1219200" y="1118584"/>
            <a:ext cx="9655946" cy="5113539"/>
          </a:xfrm>
          <a:prstGeom prst="rect">
            <a:avLst/>
          </a:prstGeom>
          <a:noFill/>
        </p:spPr>
      </p:pic>
      <p:sp>
        <p:nvSpPr>
          <p:cNvPr id="5" name="Title 4">
            <a:extLst>
              <a:ext uri="{FF2B5EF4-FFF2-40B4-BE49-F238E27FC236}">
                <a16:creationId xmlns:a16="http://schemas.microsoft.com/office/drawing/2014/main" id="{93418FBB-69D0-44A6-8093-0BB0AA408675}"/>
              </a:ext>
            </a:extLst>
          </p:cNvPr>
          <p:cNvSpPr>
            <a:spLocks noGrp="1"/>
          </p:cNvSpPr>
          <p:nvPr>
            <p:ph type="title"/>
          </p:nvPr>
        </p:nvSpPr>
        <p:spPr>
          <a:xfrm>
            <a:off x="1100831" y="292964"/>
            <a:ext cx="9871969" cy="1012054"/>
          </a:xfrm>
        </p:spPr>
        <p:txBody>
          <a:bodyPr/>
          <a:lstStyle/>
          <a:p>
            <a:r>
              <a:rPr lang="en-US" dirty="0" err="1"/>
              <a:t>Vuex</a:t>
            </a:r>
            <a:endParaRPr lang="en-GB" dirty="0"/>
          </a:p>
        </p:txBody>
      </p:sp>
    </p:spTree>
    <p:extLst>
      <p:ext uri="{BB962C8B-B14F-4D97-AF65-F5344CB8AC3E}">
        <p14:creationId xmlns:p14="http://schemas.microsoft.com/office/powerpoint/2010/main" val="3311371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F09E3-77E5-4A89-A982-9300BB741633}"/>
              </a:ext>
            </a:extLst>
          </p:cNvPr>
          <p:cNvSpPr>
            <a:spLocks noGrp="1"/>
          </p:cNvSpPr>
          <p:nvPr>
            <p:ph type="title"/>
          </p:nvPr>
        </p:nvSpPr>
        <p:spPr>
          <a:xfrm>
            <a:off x="1295400" y="716502"/>
            <a:ext cx="9601200" cy="548196"/>
          </a:xfrm>
        </p:spPr>
        <p:txBody>
          <a:bodyPr>
            <a:normAutofit fontScale="90000"/>
          </a:bodyPr>
          <a:lstStyle/>
          <a:p>
            <a:pPr algn="ctr"/>
            <a:r>
              <a:rPr lang="en-US" b="1" dirty="0" err="1">
                <a:latin typeface="Times New Roman" panose="02020603050405020304" pitchFamily="18" charset="0"/>
                <a:cs typeface="Times New Roman" panose="02020603050405020304" pitchFamily="18" charset="0"/>
              </a:rPr>
              <a:t>Vuex</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C8CCE85-3967-4E6B-89E3-90572E4E99B4}"/>
              </a:ext>
            </a:extLst>
          </p:cNvPr>
          <p:cNvSpPr>
            <a:spLocks noGrp="1"/>
          </p:cNvSpPr>
          <p:nvPr>
            <p:ph idx="1"/>
          </p:nvPr>
        </p:nvSpPr>
        <p:spPr>
          <a:xfrm>
            <a:off x="1371600" y="1509204"/>
            <a:ext cx="9601200" cy="4358196"/>
          </a:xfrm>
        </p:spPr>
        <p:txBody>
          <a:bodyPr/>
          <a:lstStyle/>
          <a:p>
            <a:pPr>
              <a:lnSpc>
                <a:spcPct val="150000"/>
              </a:lnSpc>
              <a:buFont typeface="Arial" panose="020B0604020202020204" pitchFamily="34" charset="0"/>
              <a:buChar char="•"/>
            </a:pPr>
            <a:r>
              <a:rPr lang="en-GB" b="1" dirty="0">
                <a:latin typeface="Times New Roman" panose="02020603050405020304" pitchFamily="18" charset="0"/>
                <a:cs typeface="Times New Roman" panose="02020603050405020304" pitchFamily="18" charset="0"/>
              </a:rPr>
              <a:t>State:</a:t>
            </a:r>
            <a:r>
              <a:rPr lang="en-GB"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chứa tất cả các trạng thái của ứng dụng. Do vậy, sẽ chỉ có một vị trí lưu trữ tập trung, giúp việc xác định các trạng thái dễ dàng và đơn giản hơn</a:t>
            </a:r>
            <a:endParaRPr lang="en-GB"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GB" dirty="0" err="1">
                <a:latin typeface="Times New Roman" panose="02020603050405020304" pitchFamily="18" charset="0"/>
                <a:cs typeface="Times New Roman" panose="02020603050405020304" pitchFamily="18" charset="0"/>
              </a:rPr>
              <a:t>Gọi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nó</a:t>
            </a:r>
            <a:r>
              <a:rPr lang="en-GB" dirty="0">
                <a:latin typeface="Times New Roman" panose="02020603050405020304" pitchFamily="18" charset="0"/>
                <a:cs typeface="Times New Roman" panose="02020603050405020304" pitchFamily="18" charset="0"/>
              </a:rPr>
              <a:t> qua function </a:t>
            </a:r>
          </a:p>
          <a:p>
            <a:pPr>
              <a:lnSpc>
                <a:spcPct val="150000"/>
              </a:lnSpc>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GB" dirty="0" err="1">
                <a:latin typeface="Times New Roman" panose="02020603050405020304" pitchFamily="18" charset="0"/>
                <a:cs typeface="Times New Roman" panose="02020603050405020304" pitchFamily="18" charset="0"/>
              </a:rPr>
              <a:t>Gọi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mapState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để</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có</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thể</a:t>
            </a:r>
            <a:r>
              <a:rPr lang="en-GB" dirty="0">
                <a:latin typeface="Times New Roman" panose="02020603050405020304" pitchFamily="18" charset="0"/>
                <a:cs typeface="Times New Roman" panose="02020603050405020304" pitchFamily="18" charset="0"/>
              </a:rPr>
              <a:t> map </a:t>
            </a:r>
            <a:r>
              <a:rPr lang="en-GB" dirty="0" err="1">
                <a:latin typeface="Times New Roman" panose="02020603050405020304" pitchFamily="18" charset="0"/>
                <a:cs typeface="Times New Roman" panose="02020603050405020304" pitchFamily="18" charset="0"/>
              </a:rPr>
              <a:t>tới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cái</a:t>
            </a:r>
            <a:r>
              <a:rPr lang="en-GB" dirty="0">
                <a:latin typeface="Times New Roman" panose="02020603050405020304" pitchFamily="18" charset="0"/>
                <a:cs typeface="Times New Roman" panose="02020603050405020304" pitchFamily="18" charset="0"/>
              </a:rPr>
              <a:t> state</a:t>
            </a:r>
          </a:p>
        </p:txBody>
      </p:sp>
      <p:pic>
        <p:nvPicPr>
          <p:cNvPr id="6" name="image7.png" title="Hình ảnh">
            <a:extLst>
              <a:ext uri="{FF2B5EF4-FFF2-40B4-BE49-F238E27FC236}">
                <a16:creationId xmlns:a16="http://schemas.microsoft.com/office/drawing/2014/main" id="{00000000-0008-0000-0000-00000D000000}"/>
              </a:ext>
            </a:extLst>
          </p:cNvPr>
          <p:cNvPicPr preferRelativeResize="0"/>
          <p:nvPr/>
        </p:nvPicPr>
        <p:blipFill>
          <a:blip r:embed="rId2" cstate="print"/>
          <a:stretch>
            <a:fillRect/>
          </a:stretch>
        </p:blipFill>
        <p:spPr>
          <a:xfrm>
            <a:off x="1900790" y="3429000"/>
            <a:ext cx="3533775" cy="762000"/>
          </a:xfrm>
          <a:prstGeom prst="rect">
            <a:avLst/>
          </a:prstGeom>
          <a:noFill/>
        </p:spPr>
      </p:pic>
      <p:pic>
        <p:nvPicPr>
          <p:cNvPr id="7" name="image1.png" title="Hình ảnh">
            <a:extLst>
              <a:ext uri="{FF2B5EF4-FFF2-40B4-BE49-F238E27FC236}">
                <a16:creationId xmlns:a16="http://schemas.microsoft.com/office/drawing/2014/main" id="{00000000-0008-0000-0000-00000E000000}"/>
              </a:ext>
            </a:extLst>
          </p:cNvPr>
          <p:cNvPicPr preferRelativeResize="0"/>
          <p:nvPr/>
        </p:nvPicPr>
        <p:blipFill>
          <a:blip r:embed="rId3" cstate="print"/>
          <a:stretch>
            <a:fillRect/>
          </a:stretch>
        </p:blipFill>
        <p:spPr>
          <a:xfrm>
            <a:off x="1900790" y="5200650"/>
            <a:ext cx="3733800" cy="666750"/>
          </a:xfrm>
          <a:prstGeom prst="rect">
            <a:avLst/>
          </a:prstGeom>
          <a:noFill/>
        </p:spPr>
      </p:pic>
    </p:spTree>
    <p:extLst>
      <p:ext uri="{BB962C8B-B14F-4D97-AF65-F5344CB8AC3E}">
        <p14:creationId xmlns:p14="http://schemas.microsoft.com/office/powerpoint/2010/main" val="2697314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B3ACC-7CDD-4988-A1B9-E088F68EE09D}"/>
              </a:ext>
            </a:extLst>
          </p:cNvPr>
          <p:cNvSpPr>
            <a:spLocks noGrp="1"/>
          </p:cNvSpPr>
          <p:nvPr>
            <p:ph type="title"/>
          </p:nvPr>
        </p:nvSpPr>
        <p:spPr>
          <a:xfrm>
            <a:off x="1371600" y="275208"/>
            <a:ext cx="9601200" cy="710213"/>
          </a:xfrm>
        </p:spPr>
        <p:txBody>
          <a:bodyPr/>
          <a:lstStyle/>
          <a:p>
            <a:pPr algn="ctr"/>
            <a:r>
              <a:rPr lang="en-US" b="1" dirty="0">
                <a:latin typeface="Times New Roman" panose="02020603050405020304" pitchFamily="18" charset="0"/>
                <a:cs typeface="Times New Roman" panose="02020603050405020304" pitchFamily="18" charset="0"/>
              </a:rPr>
              <a:t>NỘI DUNG</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D30E969-22AC-4056-96AF-B91EE9D36634}"/>
              </a:ext>
            </a:extLst>
          </p:cNvPr>
          <p:cNvSpPr>
            <a:spLocks noGrp="1"/>
          </p:cNvSpPr>
          <p:nvPr>
            <p:ph idx="1"/>
          </p:nvPr>
        </p:nvSpPr>
        <p:spPr>
          <a:xfrm>
            <a:off x="1371600" y="1233997"/>
            <a:ext cx="9601200" cy="5095782"/>
          </a:xfrm>
        </p:spPr>
        <p:txBody>
          <a:bodyPr>
            <a:normAutofit/>
          </a:bodyPr>
          <a:lstStyle/>
          <a:p>
            <a:pPr marL="514350" indent="-514350">
              <a:lnSpc>
                <a:spcPct val="130000"/>
              </a:lnSpc>
              <a:buFont typeface="+mj-lt"/>
              <a:buAutoNum type="romanUcPeriod"/>
            </a:pPr>
            <a:r>
              <a:rPr lang="vi-VN" b="1" dirty="0">
                <a:latin typeface="Times New Roman" panose="02020603050405020304" pitchFamily="18" charset="0"/>
                <a:cs typeface="Times New Roman" panose="02020603050405020304" pitchFamily="18" charset="0"/>
              </a:rPr>
              <a:t>Kiến trúc tổng quát Vue</a:t>
            </a:r>
          </a:p>
          <a:p>
            <a:pPr marL="514350" indent="-514350">
              <a:lnSpc>
                <a:spcPct val="130000"/>
              </a:lnSpc>
              <a:buFont typeface="+mj-lt"/>
              <a:buAutoNum type="romanUcPeriod"/>
            </a:pPr>
            <a:r>
              <a:rPr lang="vi-VN" b="1" dirty="0">
                <a:latin typeface="Times New Roman" panose="02020603050405020304" pitchFamily="18" charset="0"/>
                <a:cs typeface="Times New Roman" panose="02020603050405020304" pitchFamily="18" charset="0"/>
              </a:rPr>
              <a:t>Các khái niệm cơ bản</a:t>
            </a:r>
            <a:endParaRPr lang="en-US" b="1" dirty="0">
              <a:latin typeface="Times New Roman" panose="02020603050405020304" pitchFamily="18" charset="0"/>
              <a:cs typeface="Times New Roman" panose="02020603050405020304" pitchFamily="18" charset="0"/>
            </a:endParaRPr>
          </a:p>
          <a:p>
            <a:pPr marL="514350" indent="-514350">
              <a:lnSpc>
                <a:spcPct val="130000"/>
              </a:lnSpc>
              <a:buFont typeface="+mj-lt"/>
              <a:buAutoNum type="romanUcPeriod"/>
            </a:pPr>
            <a:r>
              <a:rPr lang="vi-VN" b="1" dirty="0">
                <a:latin typeface="Times New Roman" panose="02020603050405020304" pitchFamily="18" charset="0"/>
                <a:cs typeface="Times New Roman" panose="02020603050405020304" pitchFamily="18" charset="0"/>
              </a:rPr>
              <a:t>Lợi ích với các JS khác</a:t>
            </a:r>
            <a:endParaRPr lang="en-US" b="1" dirty="0">
              <a:latin typeface="Times New Roman" panose="02020603050405020304" pitchFamily="18" charset="0"/>
              <a:cs typeface="Times New Roman" panose="02020603050405020304" pitchFamily="18" charset="0"/>
            </a:endParaRPr>
          </a:p>
          <a:p>
            <a:pPr marL="514350" indent="-514350">
              <a:lnSpc>
                <a:spcPct val="130000"/>
              </a:lnSpc>
              <a:buFont typeface="+mj-lt"/>
              <a:buAutoNum type="romanUcPeriod"/>
            </a:pPr>
            <a:r>
              <a:rPr lang="en-US" b="1" dirty="0" err="1">
                <a:latin typeface="Times New Roman" panose="02020603050405020304" pitchFamily="18" charset="0"/>
                <a:cs typeface="Times New Roman" panose="02020603050405020304" pitchFamily="18" charset="0"/>
              </a:rPr>
              <a:t>Câu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hỏi</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73296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F3BD5-E99E-4A7B-8B35-C5B407BA6F9B}"/>
              </a:ext>
            </a:extLst>
          </p:cNvPr>
          <p:cNvSpPr>
            <a:spLocks noGrp="1"/>
          </p:cNvSpPr>
          <p:nvPr>
            <p:ph type="title"/>
          </p:nvPr>
        </p:nvSpPr>
        <p:spPr>
          <a:xfrm>
            <a:off x="1371600" y="685800"/>
            <a:ext cx="9601200" cy="699117"/>
          </a:xfrm>
        </p:spPr>
        <p:txBody>
          <a:bodyPr/>
          <a:lstStyle/>
          <a:p>
            <a:pPr algn="ctr"/>
            <a:r>
              <a:rPr lang="en-US" b="1" dirty="0" err="1"/>
              <a:t>Vuex</a:t>
            </a:r>
            <a:endParaRPr lang="en-GB" b="1" dirty="0"/>
          </a:p>
        </p:txBody>
      </p:sp>
      <p:sp>
        <p:nvSpPr>
          <p:cNvPr id="3" name="Content Placeholder 2">
            <a:extLst>
              <a:ext uri="{FF2B5EF4-FFF2-40B4-BE49-F238E27FC236}">
                <a16:creationId xmlns:a16="http://schemas.microsoft.com/office/drawing/2014/main" id="{EA96189B-13E6-4ED3-899B-6B6F8E70B2E0}"/>
              </a:ext>
            </a:extLst>
          </p:cNvPr>
          <p:cNvSpPr>
            <a:spLocks noGrp="1"/>
          </p:cNvSpPr>
          <p:nvPr>
            <p:ph idx="1"/>
          </p:nvPr>
        </p:nvSpPr>
        <p:spPr>
          <a:xfrm>
            <a:off x="1371600" y="1464816"/>
            <a:ext cx="9601200" cy="4402584"/>
          </a:xfrm>
        </p:spPr>
        <p:txBody>
          <a:bodyPr/>
          <a:lstStyle/>
          <a:p>
            <a:pPr>
              <a:lnSpc>
                <a:spcPct val="100000"/>
              </a:lnSpc>
              <a:buFont typeface="Arial" panose="020B0604020202020204" pitchFamily="34" charset="0"/>
              <a:buChar char="•"/>
            </a:pPr>
            <a:r>
              <a:rPr lang="en-GB" b="1" dirty="0">
                <a:latin typeface="Times New Roman" panose="02020603050405020304" pitchFamily="18" charset="0"/>
                <a:cs typeface="Times New Roman" panose="02020603050405020304" pitchFamily="18" charset="0"/>
              </a:rPr>
              <a:t>Mutations:</a:t>
            </a:r>
            <a:r>
              <a:rPr lang="en-GB"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Chứa các chức năng để thực hiện thay đổi trạng thái .Mutfation tương tự như các event,nó gồm 1 string và một handler function</a:t>
            </a:r>
            <a:endParaRPr lang="en-US" dirty="0">
              <a:latin typeface="Times New Roman" panose="02020603050405020304" pitchFamily="18" charset="0"/>
              <a:cs typeface="Times New Roman" panose="02020603050405020304" pitchFamily="18" charset="0"/>
            </a:endParaRPr>
          </a:p>
          <a:p>
            <a:pPr>
              <a:lnSpc>
                <a:spcPct val="1000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Handler function là nơi thực hiện thay đổi các trạng thái và nó cần tham số đầu tiên là state.</a:t>
            </a:r>
            <a:endParaRPr lang="en-US" dirty="0">
              <a:latin typeface="Times New Roman" panose="02020603050405020304" pitchFamily="18" charset="0"/>
              <a:cs typeface="Times New Roman" panose="02020603050405020304" pitchFamily="18" charset="0"/>
            </a:endParaRPr>
          </a:p>
          <a:p>
            <a:pPr>
              <a:lnSpc>
                <a:spcPct val="1000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State sẽ không thể thay đổi trực tiếp mà cần phải được thay đổi thông qua việc thực thi các handler function khi gọi method commit ở action .</a:t>
            </a:r>
            <a:endParaRPr lang="en-GB" dirty="0">
              <a:latin typeface="Times New Roman" panose="02020603050405020304" pitchFamily="18" charset="0"/>
              <a:cs typeface="Times New Roman" panose="02020603050405020304" pitchFamily="18" charset="0"/>
            </a:endParaRPr>
          </a:p>
        </p:txBody>
      </p:sp>
      <p:pic>
        <p:nvPicPr>
          <p:cNvPr id="4" name="image6.png" title="Hình ảnh">
            <a:extLst>
              <a:ext uri="{FF2B5EF4-FFF2-40B4-BE49-F238E27FC236}">
                <a16:creationId xmlns:a16="http://schemas.microsoft.com/office/drawing/2014/main" id="{00000000-0008-0000-0000-00000F000000}"/>
              </a:ext>
            </a:extLst>
          </p:cNvPr>
          <p:cNvPicPr preferRelativeResize="0"/>
          <p:nvPr/>
        </p:nvPicPr>
        <p:blipFill>
          <a:blip r:embed="rId2" cstate="print"/>
          <a:stretch>
            <a:fillRect/>
          </a:stretch>
        </p:blipFill>
        <p:spPr>
          <a:xfrm>
            <a:off x="4649125" y="3951695"/>
            <a:ext cx="3278634" cy="2385827"/>
          </a:xfrm>
          <a:prstGeom prst="rect">
            <a:avLst/>
          </a:prstGeom>
          <a:noFill/>
        </p:spPr>
      </p:pic>
    </p:spTree>
    <p:extLst>
      <p:ext uri="{BB962C8B-B14F-4D97-AF65-F5344CB8AC3E}">
        <p14:creationId xmlns:p14="http://schemas.microsoft.com/office/powerpoint/2010/main" val="36898269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7E43F-B8E1-4566-9EAE-9D823D1C859A}"/>
              </a:ext>
            </a:extLst>
          </p:cNvPr>
          <p:cNvSpPr>
            <a:spLocks noGrp="1"/>
          </p:cNvSpPr>
          <p:nvPr>
            <p:ph type="title"/>
          </p:nvPr>
        </p:nvSpPr>
        <p:spPr>
          <a:xfrm>
            <a:off x="1371600" y="413552"/>
            <a:ext cx="9601200" cy="577048"/>
          </a:xfrm>
        </p:spPr>
        <p:txBody>
          <a:bodyPr>
            <a:normAutofit fontScale="90000"/>
          </a:bodyPr>
          <a:lstStyle/>
          <a:p>
            <a:pPr algn="ctr"/>
            <a:r>
              <a:rPr lang="en-US" b="1" dirty="0" err="1"/>
              <a:t>Vuex</a:t>
            </a:r>
            <a:endParaRPr lang="en-GB" b="1" dirty="0"/>
          </a:p>
        </p:txBody>
      </p:sp>
      <p:sp>
        <p:nvSpPr>
          <p:cNvPr id="3" name="Content Placeholder 2">
            <a:extLst>
              <a:ext uri="{FF2B5EF4-FFF2-40B4-BE49-F238E27FC236}">
                <a16:creationId xmlns:a16="http://schemas.microsoft.com/office/drawing/2014/main" id="{87E4CEF1-6C4E-4B01-A429-7DA0129D072E}"/>
              </a:ext>
            </a:extLst>
          </p:cNvPr>
          <p:cNvSpPr>
            <a:spLocks noGrp="1"/>
          </p:cNvSpPr>
          <p:nvPr>
            <p:ph idx="1"/>
          </p:nvPr>
        </p:nvSpPr>
        <p:spPr>
          <a:xfrm>
            <a:off x="1371600" y="1171853"/>
            <a:ext cx="9601200" cy="4695548"/>
          </a:xfrm>
        </p:spPr>
        <p:txBody>
          <a:bodyPr/>
          <a:lstStyle/>
          <a:p>
            <a:pPr>
              <a:lnSpc>
                <a:spcPct val="130000"/>
              </a:lnSpc>
              <a:buFont typeface="Arial" panose="020B0604020202020204" pitchFamily="34" charset="0"/>
              <a:buChar char="•"/>
            </a:pPr>
            <a:r>
              <a:rPr lang="en-GB" b="1" dirty="0">
                <a:latin typeface="Times New Roman" panose="02020603050405020304" pitchFamily="18" charset="0"/>
                <a:cs typeface="Times New Roman" panose="02020603050405020304" pitchFamily="18" charset="0"/>
              </a:rPr>
              <a:t>Action</a:t>
            </a:r>
            <a:r>
              <a:rPr lang="en-GB"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là chức năng tương tự như mutaions nhưng có hai sự khác biệt</a:t>
            </a:r>
            <a:endParaRPr lang="en-US" dirty="0">
              <a:latin typeface="Times New Roman" panose="02020603050405020304" pitchFamily="18" charset="0"/>
              <a:cs typeface="Times New Roman" panose="02020603050405020304" pitchFamily="18" charset="0"/>
            </a:endParaRPr>
          </a:p>
          <a:p>
            <a:pPr lvl="1">
              <a:lnSpc>
                <a:spcPct val="130000"/>
              </a:lnSpc>
              <a:buFont typeface="Wingdings" panose="05000000000000000000" pitchFamily="2" charset="2"/>
              <a:buChar char="ü"/>
            </a:pPr>
            <a:r>
              <a:rPr lang="en-US" i="0" dirty="0" err="1">
                <a:latin typeface="Times New Roman" panose="02020603050405020304" pitchFamily="18" charset="0"/>
                <a:cs typeface="Times New Roman" panose="02020603050405020304" pitchFamily="18" charset="0"/>
              </a:rPr>
              <a:t>Thứ</a:t>
            </a:r>
            <a:r>
              <a:rPr lang="en-US" i="0" dirty="0">
                <a:latin typeface="Times New Roman" panose="02020603050405020304" pitchFamily="18" charset="0"/>
                <a:cs typeface="Times New Roman" panose="02020603050405020304" pitchFamily="18" charset="0"/>
              </a:rPr>
              <a:t> </a:t>
            </a:r>
            <a:r>
              <a:rPr lang="en-US" i="0" dirty="0" err="1">
                <a:latin typeface="Times New Roman" panose="02020603050405020304" pitchFamily="18" charset="0"/>
                <a:cs typeface="Times New Roman" panose="02020603050405020304" pitchFamily="18" charset="0"/>
              </a:rPr>
              <a:t>nhất</a:t>
            </a:r>
            <a:r>
              <a:rPr lang="en-US" i="0" dirty="0">
                <a:latin typeface="Times New Roman" panose="02020603050405020304" pitchFamily="18" charset="0"/>
                <a:cs typeface="Times New Roman" panose="02020603050405020304" pitchFamily="18" charset="0"/>
              </a:rPr>
              <a:t> </a:t>
            </a:r>
            <a:r>
              <a:rPr lang="vi-VN" i="0" dirty="0">
                <a:latin typeface="Times New Roman" panose="02020603050405020304" pitchFamily="18" charset="0"/>
                <a:cs typeface="Times New Roman" panose="02020603050405020304" pitchFamily="18" charset="0"/>
              </a:rPr>
              <a:t>các action được sử dụng cho các hoạt động không đồng bộ,vì vậy chúng rất hợp để thực hiện các yêu cầu HTTP(gọi api lấy dữ liệu từ Serve</a:t>
            </a:r>
            <a:r>
              <a:rPr lang="en-US" i="0" dirty="0">
                <a:latin typeface="Times New Roman" panose="02020603050405020304" pitchFamily="18" charset="0"/>
                <a:cs typeface="Times New Roman" panose="02020603050405020304" pitchFamily="18" charset="0"/>
              </a:rPr>
              <a:t>)</a:t>
            </a:r>
          </a:p>
          <a:p>
            <a:pPr lvl="1">
              <a:lnSpc>
                <a:spcPct val="130000"/>
              </a:lnSpc>
              <a:buFont typeface="Wingdings" panose="05000000000000000000" pitchFamily="2" charset="2"/>
              <a:buChar char="ü"/>
            </a:pPr>
            <a:r>
              <a:rPr lang="en-US" i="0" dirty="0" err="1">
                <a:latin typeface="Times New Roman" panose="02020603050405020304" pitchFamily="18" charset="0"/>
                <a:cs typeface="Times New Roman" panose="02020603050405020304" pitchFamily="18" charset="0"/>
              </a:rPr>
              <a:t>Thứ</a:t>
            </a:r>
            <a:r>
              <a:rPr lang="en-US" i="0" dirty="0">
                <a:latin typeface="Times New Roman" panose="02020603050405020304" pitchFamily="18" charset="0"/>
                <a:cs typeface="Times New Roman" panose="02020603050405020304" pitchFamily="18" charset="0"/>
              </a:rPr>
              <a:t> </a:t>
            </a:r>
            <a:r>
              <a:rPr lang="en-US" i="0" dirty="0" err="1">
                <a:latin typeface="Times New Roman" panose="02020603050405020304" pitchFamily="18" charset="0"/>
                <a:cs typeface="Times New Roman" panose="02020603050405020304" pitchFamily="18" charset="0"/>
              </a:rPr>
              <a:t>hai</a:t>
            </a:r>
            <a:r>
              <a:rPr lang="en-US" i="0" dirty="0">
                <a:latin typeface="Times New Roman" panose="02020603050405020304" pitchFamily="18" charset="0"/>
                <a:cs typeface="Times New Roman" panose="02020603050405020304" pitchFamily="18" charset="0"/>
              </a:rPr>
              <a:t> </a:t>
            </a:r>
            <a:r>
              <a:rPr lang="en-US" i="0" dirty="0" err="1">
                <a:latin typeface="Times New Roman" panose="02020603050405020304" pitchFamily="18" charset="0"/>
                <a:cs typeface="Times New Roman" panose="02020603050405020304" pitchFamily="18" charset="0"/>
              </a:rPr>
              <a:t>các</a:t>
            </a:r>
            <a:r>
              <a:rPr lang="en-US" i="0" dirty="0">
                <a:latin typeface="Times New Roman" panose="02020603050405020304" pitchFamily="18" charset="0"/>
                <a:cs typeface="Times New Roman" panose="02020603050405020304" pitchFamily="18" charset="0"/>
              </a:rPr>
              <a:t> action </a:t>
            </a:r>
            <a:r>
              <a:rPr lang="en-US" i="0" dirty="0" err="1">
                <a:latin typeface="Times New Roman" panose="02020603050405020304" pitchFamily="18" charset="0"/>
                <a:cs typeface="Times New Roman" panose="02020603050405020304" pitchFamily="18" charset="0"/>
              </a:rPr>
              <a:t>chỉ</a:t>
            </a:r>
            <a:r>
              <a:rPr lang="en-US" i="0" dirty="0">
                <a:latin typeface="Times New Roman" panose="02020603050405020304" pitchFamily="18" charset="0"/>
                <a:cs typeface="Times New Roman" panose="02020603050405020304" pitchFamily="18" charset="0"/>
              </a:rPr>
              <a:t> </a:t>
            </a:r>
            <a:r>
              <a:rPr lang="en-US" i="0" dirty="0" err="1">
                <a:latin typeface="Times New Roman" panose="02020603050405020304" pitchFamily="18" charset="0"/>
                <a:cs typeface="Times New Roman" panose="02020603050405020304" pitchFamily="18" charset="0"/>
              </a:rPr>
              <a:t>lên</a:t>
            </a:r>
            <a:r>
              <a:rPr lang="en-US" i="0" dirty="0">
                <a:latin typeface="Times New Roman" panose="02020603050405020304" pitchFamily="18" charset="0"/>
                <a:cs typeface="Times New Roman" panose="02020603050405020304" pitchFamily="18" charset="0"/>
              </a:rPr>
              <a:t> state </a:t>
            </a:r>
            <a:r>
              <a:rPr lang="en-US" i="0" dirty="0" err="1">
                <a:latin typeface="Times New Roman" panose="02020603050405020304" pitchFamily="18" charset="0"/>
                <a:cs typeface="Times New Roman" panose="02020603050405020304" pitchFamily="18" charset="0"/>
              </a:rPr>
              <a:t>bằng</a:t>
            </a:r>
            <a:r>
              <a:rPr lang="en-US" i="0" dirty="0">
                <a:latin typeface="Times New Roman" panose="02020603050405020304" pitchFamily="18" charset="0"/>
                <a:cs typeface="Times New Roman" panose="02020603050405020304" pitchFamily="18" charset="0"/>
              </a:rPr>
              <a:t> </a:t>
            </a:r>
            <a:r>
              <a:rPr lang="en-US" i="0" dirty="0" err="1">
                <a:latin typeface="Times New Roman" panose="02020603050405020304" pitchFamily="18" charset="0"/>
                <a:cs typeface="Times New Roman" panose="02020603050405020304" pitchFamily="18" charset="0"/>
              </a:rPr>
              <a:t>cách</a:t>
            </a:r>
            <a:r>
              <a:rPr lang="en-US" i="0" dirty="0">
                <a:latin typeface="Times New Roman" panose="02020603050405020304" pitchFamily="18" charset="0"/>
                <a:cs typeface="Times New Roman" panose="02020603050405020304" pitchFamily="18" charset="0"/>
              </a:rPr>
              <a:t> </a:t>
            </a:r>
            <a:r>
              <a:rPr lang="en-US" i="0" dirty="0" err="1">
                <a:latin typeface="Times New Roman" panose="02020603050405020304" pitchFamily="18" charset="0"/>
                <a:cs typeface="Times New Roman" panose="02020603050405020304" pitchFamily="18" charset="0"/>
              </a:rPr>
              <a:t>gọi</a:t>
            </a:r>
            <a:r>
              <a:rPr lang="en-US" i="0" dirty="0">
                <a:latin typeface="Times New Roman" panose="02020603050405020304" pitchFamily="18" charset="0"/>
                <a:cs typeface="Times New Roman" panose="02020603050405020304" pitchFamily="18" charset="0"/>
              </a:rPr>
              <a:t> mutation</a:t>
            </a:r>
          </a:p>
          <a:p>
            <a:pPr lvl="1">
              <a:lnSpc>
                <a:spcPct val="130000"/>
              </a:lnSpc>
              <a:buFont typeface="Wingdings" panose="05000000000000000000" pitchFamily="2" charset="2"/>
              <a:buChar char="ü"/>
            </a:pPr>
            <a:r>
              <a:rPr lang="vi-VN" i="0" dirty="0">
                <a:latin typeface="Times New Roman" panose="02020603050405020304" pitchFamily="18" charset="0"/>
                <a:cs typeface="Times New Roman" panose="02020603050405020304" pitchFamily="18" charset="0"/>
              </a:rPr>
              <a:t>Và các actions sẽ được thực thi khi sử dụng method dispatch</a:t>
            </a:r>
            <a:endParaRPr lang="en-US" i="0"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image18.png" title="Hình ảnh">
            <a:extLst>
              <a:ext uri="{FF2B5EF4-FFF2-40B4-BE49-F238E27FC236}">
                <a16:creationId xmlns:a16="http://schemas.microsoft.com/office/drawing/2014/main" id="{00000000-0008-0000-0000-000010000000}"/>
              </a:ext>
            </a:extLst>
          </p:cNvPr>
          <p:cNvPicPr preferRelativeResize="0"/>
          <p:nvPr/>
        </p:nvPicPr>
        <p:blipFill>
          <a:blip r:embed="rId2" cstate="print"/>
          <a:stretch>
            <a:fillRect/>
          </a:stretch>
        </p:blipFill>
        <p:spPr>
          <a:xfrm>
            <a:off x="3233737" y="3677576"/>
            <a:ext cx="5876925" cy="2438400"/>
          </a:xfrm>
          <a:prstGeom prst="rect">
            <a:avLst/>
          </a:prstGeom>
          <a:noFill/>
        </p:spPr>
      </p:pic>
    </p:spTree>
    <p:extLst>
      <p:ext uri="{BB962C8B-B14F-4D97-AF65-F5344CB8AC3E}">
        <p14:creationId xmlns:p14="http://schemas.microsoft.com/office/powerpoint/2010/main" val="42823202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A7CD-C149-40B9-9FCE-8DE05F70375E}"/>
              </a:ext>
            </a:extLst>
          </p:cNvPr>
          <p:cNvSpPr>
            <a:spLocks noGrp="1"/>
          </p:cNvSpPr>
          <p:nvPr>
            <p:ph type="title"/>
          </p:nvPr>
        </p:nvSpPr>
        <p:spPr>
          <a:xfrm>
            <a:off x="1371600" y="685800"/>
            <a:ext cx="9601200" cy="947691"/>
          </a:xfrm>
        </p:spPr>
        <p:txBody>
          <a:bodyPr/>
          <a:lstStyle/>
          <a:p>
            <a:pPr algn="ctr"/>
            <a:r>
              <a:rPr lang="en-US" b="1" dirty="0" err="1"/>
              <a:t>Vuex</a:t>
            </a:r>
            <a:endParaRPr lang="en-GB" b="1" dirty="0"/>
          </a:p>
        </p:txBody>
      </p:sp>
      <p:sp>
        <p:nvSpPr>
          <p:cNvPr id="3" name="Content Placeholder 2">
            <a:extLst>
              <a:ext uri="{FF2B5EF4-FFF2-40B4-BE49-F238E27FC236}">
                <a16:creationId xmlns:a16="http://schemas.microsoft.com/office/drawing/2014/main" id="{C56F87CD-64D5-4FA7-8788-5CA6B6BF2A3E}"/>
              </a:ext>
            </a:extLst>
          </p:cNvPr>
          <p:cNvSpPr>
            <a:spLocks noGrp="1"/>
          </p:cNvSpPr>
          <p:nvPr>
            <p:ph idx="1"/>
          </p:nvPr>
        </p:nvSpPr>
        <p:spPr>
          <a:xfrm>
            <a:off x="1371600" y="1633491"/>
            <a:ext cx="9601200" cy="4233909"/>
          </a:xfrm>
        </p:spPr>
        <p:txBody>
          <a:bodyPr/>
          <a:lstStyle/>
          <a:p>
            <a:pPr>
              <a:lnSpc>
                <a:spcPct val="150000"/>
              </a:lnSpc>
              <a:buFont typeface="Arial" panose="020B0604020202020204" pitchFamily="34" charset="0"/>
              <a:buChar char="•"/>
            </a:pPr>
            <a:r>
              <a:rPr lang="en-GB" b="1" dirty="0">
                <a:latin typeface="Times New Roman" panose="02020603050405020304" pitchFamily="18" charset="0"/>
                <a:cs typeface="Times New Roman" panose="02020603050405020304" pitchFamily="18" charset="0"/>
              </a:rPr>
              <a:t>Getters: </a:t>
            </a:r>
            <a:r>
              <a:rPr lang="vi-VN" dirty="0">
                <a:latin typeface="Times New Roman" panose="02020603050405020304" pitchFamily="18" charset="0"/>
                <a:cs typeface="Times New Roman" panose="02020603050405020304" pitchFamily="18" charset="0"/>
              </a:rPr>
              <a:t>cần lấy các trạng thái dựa vào việc tính toán, loại bỏ, filter các trạng thái được cung cấp</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Nếu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nhiều</a:t>
            </a:r>
            <a:r>
              <a:rPr lang="en-GB" dirty="0">
                <a:latin typeface="Times New Roman" panose="02020603050405020304" pitchFamily="18" charset="0"/>
                <a:cs typeface="Times New Roman" panose="02020603050405020304" pitchFamily="18" charset="0"/>
              </a:rPr>
              <a:t> component </a:t>
            </a:r>
            <a:r>
              <a:rPr lang="en-GB" dirty="0" err="1">
                <a:latin typeface="Times New Roman" panose="02020603050405020304" pitchFamily="18" charset="0"/>
                <a:cs typeface="Times New Roman" panose="02020603050405020304" pitchFamily="18" charset="0"/>
              </a:rPr>
              <a:t>cần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làm</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điều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này</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thì</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có</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thể</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định</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nghĩa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gettters</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trong</a:t>
            </a:r>
            <a:r>
              <a:rPr lang="en-GB" dirty="0">
                <a:latin typeface="Times New Roman" panose="02020603050405020304" pitchFamily="18" charset="0"/>
                <a:cs typeface="Times New Roman" panose="02020603050405020304" pitchFamily="18" charset="0"/>
              </a:rPr>
              <a:t> store </a:t>
            </a:r>
            <a:r>
              <a:rPr lang="en-GB" dirty="0" err="1">
                <a:latin typeface="Times New Roman" panose="02020603050405020304" pitchFamily="18" charset="0"/>
                <a:cs typeface="Times New Roman" panose="02020603050405020304" pitchFamily="18" charset="0"/>
              </a:rPr>
              <a:t>để</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thực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hiện</a:t>
            </a:r>
            <a:endParaRPr lang="en-GB" dirty="0">
              <a:latin typeface="Times New Roman" panose="02020603050405020304" pitchFamily="18" charset="0"/>
              <a:cs typeface="Times New Roman" panose="02020603050405020304" pitchFamily="18" charset="0"/>
            </a:endParaRPr>
          </a:p>
        </p:txBody>
      </p:sp>
      <p:pic>
        <p:nvPicPr>
          <p:cNvPr id="4" name="image16.png" title="Hình ảnh">
            <a:extLst>
              <a:ext uri="{FF2B5EF4-FFF2-40B4-BE49-F238E27FC236}">
                <a16:creationId xmlns:a16="http://schemas.microsoft.com/office/drawing/2014/main" id="{00000000-0008-0000-0000-000011000000}"/>
              </a:ext>
            </a:extLst>
          </p:cNvPr>
          <p:cNvPicPr preferRelativeResize="0"/>
          <p:nvPr/>
        </p:nvPicPr>
        <p:blipFill>
          <a:blip r:embed="rId2" cstate="print"/>
          <a:stretch>
            <a:fillRect/>
          </a:stretch>
        </p:blipFill>
        <p:spPr>
          <a:xfrm>
            <a:off x="5140171" y="3182552"/>
            <a:ext cx="4876800" cy="2352675"/>
          </a:xfrm>
          <a:prstGeom prst="rect">
            <a:avLst/>
          </a:prstGeom>
          <a:noFill/>
        </p:spPr>
      </p:pic>
    </p:spTree>
    <p:extLst>
      <p:ext uri="{BB962C8B-B14F-4D97-AF65-F5344CB8AC3E}">
        <p14:creationId xmlns:p14="http://schemas.microsoft.com/office/powerpoint/2010/main" val="17720756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E209F-AF32-4531-A6E2-8C63204B71F3}"/>
              </a:ext>
            </a:extLst>
          </p:cNvPr>
          <p:cNvSpPr>
            <a:spLocks noGrp="1"/>
          </p:cNvSpPr>
          <p:nvPr>
            <p:ph type="title"/>
          </p:nvPr>
        </p:nvSpPr>
        <p:spPr/>
        <p:txBody>
          <a:bodyPr/>
          <a:lstStyle/>
          <a:p>
            <a:pPr algn="ctr"/>
            <a:r>
              <a:rPr lang="en-US" b="1" dirty="0" err="1"/>
              <a:t>Vuex</a:t>
            </a:r>
            <a:endParaRPr lang="en-GB" b="1" dirty="0"/>
          </a:p>
        </p:txBody>
      </p:sp>
      <p:sp>
        <p:nvSpPr>
          <p:cNvPr id="3" name="Content Placeholder 2">
            <a:extLst>
              <a:ext uri="{FF2B5EF4-FFF2-40B4-BE49-F238E27FC236}">
                <a16:creationId xmlns:a16="http://schemas.microsoft.com/office/drawing/2014/main" id="{D02AE7F1-1F29-40A5-ABAA-889B30AC0F1C}"/>
              </a:ext>
            </a:extLst>
          </p:cNvPr>
          <p:cNvSpPr>
            <a:spLocks noGrp="1"/>
          </p:cNvSpPr>
          <p:nvPr>
            <p:ph sz="half" idx="1"/>
          </p:nvPr>
        </p:nvSpPr>
        <p:spPr>
          <a:xfrm>
            <a:off x="1140781" y="1895382"/>
            <a:ext cx="6573914" cy="3581401"/>
          </a:xfrm>
        </p:spPr>
        <p:txBody>
          <a:bodyPr>
            <a:normAutofit/>
          </a:bodyPr>
          <a:lstStyle/>
          <a:p>
            <a:pPr>
              <a:lnSpc>
                <a:spcPct val="1000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Do chỉ sử dụng một cây trạng thái duy nhất nên tất cả các trạng thái của ứng dụng đều được chứa trong một đối tượng. Do vậy, khi quy mô của ứng dụng tăng thì store chắc chắc sẽ phình to</a:t>
            </a:r>
            <a:r>
              <a:rPr lang="en-US" dirty="0">
                <a:latin typeface="Times New Roman" panose="02020603050405020304" pitchFamily="18" charset="0"/>
                <a:cs typeface="Times New Roman" panose="02020603050405020304" pitchFamily="18" charset="0"/>
              </a:rPr>
              <a:t>.</a:t>
            </a:r>
          </a:p>
          <a:p>
            <a:pPr>
              <a:lnSpc>
                <a:spcPct val="1000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Vì VueX cho phép chúng ta chia nhỏ store thành các module bé hơn.Mỗi module nhỏ hơn đều có state,mutations,actions,getters hay cả các module lồng nhau khác.</a:t>
            </a:r>
            <a:endParaRPr lang="en-GB"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3079C297-E2AC-4066-B5FD-831A0F422074}"/>
              </a:ext>
            </a:extLst>
          </p:cNvPr>
          <p:cNvSpPr>
            <a:spLocks noGrp="1"/>
          </p:cNvSpPr>
          <p:nvPr>
            <p:ph sz="half" idx="2"/>
          </p:nvPr>
        </p:nvSpPr>
        <p:spPr>
          <a:xfrm>
            <a:off x="7989903" y="2285999"/>
            <a:ext cx="2983286" cy="3581401"/>
          </a:xfrm>
        </p:spPr>
        <p:txBody>
          <a:bodyPr>
            <a:normAutofit/>
          </a:bodyPr>
          <a:lstStyle/>
          <a:p>
            <a:endParaRPr lang="en-GB" dirty="0"/>
          </a:p>
        </p:txBody>
      </p:sp>
      <p:pic>
        <p:nvPicPr>
          <p:cNvPr id="4" name="image2.png" title="Hình ảnh">
            <a:extLst>
              <a:ext uri="{FF2B5EF4-FFF2-40B4-BE49-F238E27FC236}">
                <a16:creationId xmlns:a16="http://schemas.microsoft.com/office/drawing/2014/main" id="{00000000-0008-0000-0000-000012000000}"/>
              </a:ext>
            </a:extLst>
          </p:cNvPr>
          <p:cNvPicPr preferRelativeResize="0"/>
          <p:nvPr/>
        </p:nvPicPr>
        <p:blipFill>
          <a:blip r:embed="rId2" cstate="print"/>
          <a:stretch>
            <a:fillRect/>
          </a:stretch>
        </p:blipFill>
        <p:spPr>
          <a:xfrm>
            <a:off x="8082794" y="1305017"/>
            <a:ext cx="3057525" cy="4562383"/>
          </a:xfrm>
          <a:prstGeom prst="rect">
            <a:avLst/>
          </a:prstGeom>
          <a:noFill/>
        </p:spPr>
      </p:pic>
    </p:spTree>
    <p:extLst>
      <p:ext uri="{BB962C8B-B14F-4D97-AF65-F5344CB8AC3E}">
        <p14:creationId xmlns:p14="http://schemas.microsoft.com/office/powerpoint/2010/main" val="2304150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02FA-E89E-4079-B1B3-F8F42967A113}"/>
              </a:ext>
            </a:extLst>
          </p:cNvPr>
          <p:cNvSpPr>
            <a:spLocks noGrp="1"/>
          </p:cNvSpPr>
          <p:nvPr>
            <p:ph type="title" idx="4294967295"/>
          </p:nvPr>
        </p:nvSpPr>
        <p:spPr>
          <a:xfrm>
            <a:off x="807868" y="685800"/>
            <a:ext cx="11203619" cy="1485900"/>
          </a:xfrm>
        </p:spPr>
        <p:txBody>
          <a:bodyPr/>
          <a:lstStyle/>
          <a:p>
            <a:pPr algn="ctr"/>
            <a:r>
              <a:rPr lang="en-US" b="1" dirty="0" err="1">
                <a:latin typeface="Times New Roman" panose="02020603050405020304" pitchFamily="18" charset="0"/>
                <a:cs typeface="Times New Roman" panose="02020603050405020304" pitchFamily="18" charset="0"/>
              </a:rPr>
              <a:t>Tại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sao</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dùng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Vuex</a:t>
            </a:r>
            <a:endParaRPr lang="en-GB"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6F18B4F1-35E1-4542-A6F6-55B95EC762ED}"/>
              </a:ext>
            </a:extLst>
          </p:cNvPr>
          <p:cNvSpPr>
            <a:spLocks noGrp="1"/>
          </p:cNvSpPr>
          <p:nvPr>
            <p:ph sz="half" idx="4294967295"/>
          </p:nvPr>
        </p:nvSpPr>
        <p:spPr>
          <a:xfrm>
            <a:off x="1260629" y="1846555"/>
            <a:ext cx="9676660" cy="701336"/>
          </a:xfrm>
        </p:spPr>
        <p:txBody>
          <a:bodyPr/>
          <a:lstStyle/>
          <a:p>
            <a:pPr marL="0" indent="0">
              <a:buNone/>
            </a:pPr>
            <a:r>
              <a:rPr lang="en-US" dirty="0">
                <a:latin typeface="Times New Roman" panose="02020603050405020304" pitchFamily="18" charset="0"/>
                <a:cs typeface="Times New Roman" panose="02020603050405020304" pitchFamily="18" charset="0"/>
              </a:rPr>
              <a:t>Ứ</a:t>
            </a:r>
            <a:r>
              <a:rPr lang="vi-VN" dirty="0">
                <a:latin typeface="Times New Roman" panose="02020603050405020304" pitchFamily="18" charset="0"/>
                <a:cs typeface="Times New Roman" panose="02020603050405020304" pitchFamily="18" charset="0"/>
              </a:rPr>
              <a:t>ng dụng đơn giản chỉ có state,view và action </a:t>
            </a:r>
            <a:endParaRPr lang="en-GB"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FB9C9512-CC08-4419-8CED-5C79AA8561A4}"/>
              </a:ext>
            </a:extLst>
          </p:cNvPr>
          <p:cNvSpPr>
            <a:spLocks noGrp="1"/>
          </p:cNvSpPr>
          <p:nvPr>
            <p:ph sz="quarter" idx="4294967295"/>
          </p:nvPr>
        </p:nvSpPr>
        <p:spPr>
          <a:xfrm>
            <a:off x="6374168" y="2752727"/>
            <a:ext cx="5442012" cy="2813572"/>
          </a:xfrm>
        </p:spPr>
        <p:txBody>
          <a:bodyPr/>
          <a:lstStyle/>
          <a:p>
            <a:pPr>
              <a:lnSpc>
                <a:spcPct val="150000"/>
              </a:lnSpc>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State :nơi bắt đầu ứng dụng</a:t>
            </a:r>
            <a:endParaRPr lang="en-US"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View: </a:t>
            </a:r>
            <a:r>
              <a:rPr lang="en-GB" dirty="0" err="1">
                <a:latin typeface="Times New Roman" panose="02020603050405020304" pitchFamily="18" charset="0"/>
                <a:cs typeface="Times New Roman" panose="02020603050405020304" pitchFamily="18" charset="0"/>
              </a:rPr>
              <a:t>các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khai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báo</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ánh</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xạ</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của</a:t>
            </a:r>
            <a:r>
              <a:rPr lang="en-GB" dirty="0">
                <a:latin typeface="Times New Roman" panose="02020603050405020304" pitchFamily="18" charset="0"/>
                <a:cs typeface="Times New Roman" panose="02020603050405020304" pitchFamily="18" charset="0"/>
              </a:rPr>
              <a:t> state.</a:t>
            </a:r>
            <a:endParaRPr lang="en-US"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GB" dirty="0" err="1">
                <a:latin typeface="Times New Roman" panose="02020603050405020304" pitchFamily="18" charset="0"/>
                <a:cs typeface="Times New Roman" panose="02020603050405020304" pitchFamily="18" charset="0"/>
              </a:rPr>
              <a:t>Action:là</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những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hành</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động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làm</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thay</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đổi</a:t>
            </a:r>
            <a:r>
              <a:rPr lang="en-GB" dirty="0">
                <a:latin typeface="Times New Roman" panose="02020603050405020304" pitchFamily="18" charset="0"/>
                <a:cs typeface="Times New Roman" panose="02020603050405020304" pitchFamily="18" charset="0"/>
              </a:rPr>
              <a:t> state </a:t>
            </a:r>
            <a:r>
              <a:rPr lang="en-GB" dirty="0" err="1">
                <a:latin typeface="Times New Roman" panose="02020603050405020304" pitchFamily="18" charset="0"/>
                <a:cs typeface="Times New Roman" panose="02020603050405020304" pitchFamily="18" charset="0"/>
              </a:rPr>
              <a:t>với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đầu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vào</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từ</a:t>
            </a:r>
            <a:r>
              <a:rPr lang="en-GB" dirty="0">
                <a:latin typeface="Times New Roman" panose="02020603050405020304" pitchFamily="18" charset="0"/>
                <a:cs typeface="Times New Roman" panose="02020603050405020304" pitchFamily="18" charset="0"/>
              </a:rPr>
              <a:t> view </a:t>
            </a:r>
          </a:p>
        </p:txBody>
      </p:sp>
      <p:pic>
        <p:nvPicPr>
          <p:cNvPr id="6" name="image4.png" title="Hình ảnh">
            <a:extLst>
              <a:ext uri="{FF2B5EF4-FFF2-40B4-BE49-F238E27FC236}">
                <a16:creationId xmlns:a16="http://schemas.microsoft.com/office/drawing/2014/main" id="{00000000-0008-0000-0000-00000A000000}"/>
              </a:ext>
            </a:extLst>
          </p:cNvPr>
          <p:cNvPicPr preferRelativeResize="0"/>
          <p:nvPr/>
        </p:nvPicPr>
        <p:blipFill>
          <a:blip r:embed="rId2" cstate="print"/>
          <a:stretch>
            <a:fillRect/>
          </a:stretch>
        </p:blipFill>
        <p:spPr>
          <a:xfrm>
            <a:off x="1556090" y="2711665"/>
            <a:ext cx="4143374" cy="3114675"/>
          </a:xfrm>
          <a:prstGeom prst="rect">
            <a:avLst/>
          </a:prstGeom>
          <a:noFill/>
        </p:spPr>
      </p:pic>
    </p:spTree>
    <p:extLst>
      <p:ext uri="{BB962C8B-B14F-4D97-AF65-F5344CB8AC3E}">
        <p14:creationId xmlns:p14="http://schemas.microsoft.com/office/powerpoint/2010/main" val="35476460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2.png" title="Hình ảnh">
            <a:extLst>
              <a:ext uri="{FF2B5EF4-FFF2-40B4-BE49-F238E27FC236}">
                <a16:creationId xmlns:a16="http://schemas.microsoft.com/office/drawing/2014/main" id="{00000000-0008-0000-0000-00000C000000}"/>
              </a:ext>
            </a:extLst>
          </p:cNvPr>
          <p:cNvPicPr preferRelativeResize="0"/>
          <p:nvPr/>
        </p:nvPicPr>
        <p:blipFill>
          <a:blip r:embed="rId2" cstate="print"/>
          <a:stretch>
            <a:fillRect/>
          </a:stretch>
        </p:blipFill>
        <p:spPr>
          <a:xfrm>
            <a:off x="2752078" y="896645"/>
            <a:ext cx="6889072" cy="5140171"/>
          </a:xfrm>
          <a:prstGeom prst="rect">
            <a:avLst/>
          </a:prstGeom>
          <a:noFill/>
        </p:spPr>
      </p:pic>
    </p:spTree>
    <p:extLst>
      <p:ext uri="{BB962C8B-B14F-4D97-AF65-F5344CB8AC3E}">
        <p14:creationId xmlns:p14="http://schemas.microsoft.com/office/powerpoint/2010/main" val="3615634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B3CFA-393F-4D66-8F61-EFB8ECD2996D}"/>
              </a:ext>
            </a:extLst>
          </p:cNvPr>
          <p:cNvSpPr>
            <a:spLocks noGrp="1"/>
          </p:cNvSpPr>
          <p:nvPr>
            <p:ph type="title"/>
          </p:nvPr>
        </p:nvSpPr>
        <p:spPr>
          <a:xfrm>
            <a:off x="1371600" y="685800"/>
            <a:ext cx="9601200" cy="1045346"/>
          </a:xfrm>
        </p:spPr>
        <p:txBody>
          <a:bodyPr>
            <a:normAutofit fontScale="90000"/>
          </a:bodyPr>
          <a:lstStyle/>
          <a:p>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Câu</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hỏi</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đặt</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ra</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thì</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khi</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nào</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sử</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dụng</a:t>
            </a:r>
            <a:r>
              <a:rPr lang="en-GB" b="1" dirty="0">
                <a:latin typeface="Times New Roman" panose="02020603050405020304" pitchFamily="18" charset="0"/>
                <a:cs typeface="Times New Roman" panose="02020603050405020304" pitchFamily="18" charset="0"/>
              </a:rPr>
              <a:t> </a:t>
            </a:r>
            <a:r>
              <a:rPr lang="en-GB" b="1" dirty="0" err="1">
                <a:latin typeface="Times New Roman" panose="02020603050405020304" pitchFamily="18" charset="0"/>
                <a:cs typeface="Times New Roman" panose="02020603050405020304" pitchFamily="18" charset="0"/>
              </a:rPr>
              <a:t>VueX</a:t>
            </a:r>
            <a:r>
              <a:rPr lang="en-GB" b="1" dirty="0">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A8BA4CDA-B656-4CCD-B76D-E74640E64839}"/>
              </a:ext>
            </a:extLst>
          </p:cNvPr>
          <p:cNvSpPr>
            <a:spLocks noGrp="1"/>
          </p:cNvSpPr>
          <p:nvPr>
            <p:ph idx="1"/>
          </p:nvPr>
        </p:nvSpPr>
        <p:spPr>
          <a:xfrm>
            <a:off x="1371600" y="1731146"/>
            <a:ext cx="9601200" cy="4136254"/>
          </a:xfrm>
        </p:spPr>
        <p:txBody>
          <a:bodyPr/>
          <a:lstStyle/>
          <a:p>
            <a:pPr>
              <a:lnSpc>
                <a:spcPct val="100000"/>
              </a:lnSpc>
              <a:buFont typeface="Arial" panose="020B0604020202020204" pitchFamily="34" charset="0"/>
              <a:buChar char="•"/>
            </a:pPr>
            <a:r>
              <a:rPr lang="en-GB" dirty="0" err="1">
                <a:latin typeface="Times New Roman" panose="02020603050405020304" pitchFamily="18" charset="0"/>
                <a:cs typeface="Times New Roman" panose="02020603050405020304" pitchFamily="18" charset="0"/>
              </a:rPr>
              <a:t>Vuex</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là</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lựa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chọn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hoàn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hảo</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cho</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các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ứng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dụng</a:t>
            </a:r>
            <a:r>
              <a:rPr lang="en-GB" dirty="0">
                <a:latin typeface="Times New Roman" panose="02020603050405020304" pitchFamily="18" charset="0"/>
                <a:cs typeface="Times New Roman" panose="02020603050405020304" pitchFamily="18" charset="0"/>
              </a:rPr>
              <a:t> SPA </a:t>
            </a:r>
            <a:r>
              <a:rPr lang="en-GB" dirty="0" err="1">
                <a:latin typeface="Times New Roman" panose="02020603050405020304" pitchFamily="18" charset="0"/>
                <a:cs typeface="Times New Roman" panose="02020603050405020304" pitchFamily="18" charset="0"/>
              </a:rPr>
              <a:t>tầm</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trung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đến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lớn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với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mã</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nguồn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có</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cấu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trúc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rõ</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ràng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và</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nâng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cao</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khả</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năng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duy</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trì</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mở</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rộng</a:t>
            </a:r>
            <a:r>
              <a:rPr lang="en-GB" dirty="0">
                <a:latin typeface="Times New Roman" panose="02020603050405020304" pitchFamily="18" charset="0"/>
                <a:cs typeface="Times New Roman" panose="02020603050405020304" pitchFamily="18" charset="0"/>
              </a:rPr>
              <a:t>.</a:t>
            </a:r>
          </a:p>
          <a:p>
            <a:pPr>
              <a:lnSpc>
                <a:spcPct val="100000"/>
              </a:lnSpc>
              <a:buFont typeface="Arial" panose="020B0604020202020204" pitchFamily="34" charset="0"/>
              <a:buChar char="•"/>
            </a:pPr>
            <a:r>
              <a:rPr lang="en-GB" dirty="0" err="1">
                <a:latin typeface="Times New Roman" panose="02020603050405020304" pitchFamily="18" charset="0"/>
                <a:cs typeface="Times New Roman" panose="02020603050405020304" pitchFamily="18" charset="0"/>
              </a:rPr>
              <a:t>Cân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bằng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giữa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tốc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độ</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và</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hiệu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năng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của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án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Đó</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là</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sự</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đánh</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đổi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giữa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hiệu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năng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ngắn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hạn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và</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dài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hạn</a:t>
            </a:r>
            <a:r>
              <a:rPr lang="en-GB" dirty="0">
                <a:latin typeface="Times New Roman" panose="02020603050405020304" pitchFamily="18" charset="0"/>
                <a:cs typeface="Times New Roman" panose="02020603050405020304" pitchFamily="18" charset="0"/>
              </a:rPr>
              <a:t>.</a:t>
            </a:r>
          </a:p>
          <a:p>
            <a:endParaRPr lang="en-GB" dirty="0"/>
          </a:p>
        </p:txBody>
      </p:sp>
      <p:pic>
        <p:nvPicPr>
          <p:cNvPr id="4" name="image13.png" title="Hình ảnh">
            <a:extLst>
              <a:ext uri="{FF2B5EF4-FFF2-40B4-BE49-F238E27FC236}">
                <a16:creationId xmlns:a16="http://schemas.microsoft.com/office/drawing/2014/main" id="{00000000-0008-0000-0000-000013000000}"/>
              </a:ext>
            </a:extLst>
          </p:cNvPr>
          <p:cNvPicPr preferRelativeResize="0"/>
          <p:nvPr/>
        </p:nvPicPr>
        <p:blipFill>
          <a:blip r:embed="rId2" cstate="print"/>
          <a:stretch>
            <a:fillRect/>
          </a:stretch>
        </p:blipFill>
        <p:spPr>
          <a:xfrm>
            <a:off x="622824" y="3901367"/>
            <a:ext cx="11258550" cy="1313849"/>
          </a:xfrm>
          <a:prstGeom prst="rect">
            <a:avLst/>
          </a:prstGeom>
          <a:noFill/>
        </p:spPr>
      </p:pic>
    </p:spTree>
    <p:extLst>
      <p:ext uri="{BB962C8B-B14F-4D97-AF65-F5344CB8AC3E}">
        <p14:creationId xmlns:p14="http://schemas.microsoft.com/office/powerpoint/2010/main" val="6878923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D3A3A1-E7D3-44AE-91C6-BC8E460E54B2}"/>
              </a:ext>
            </a:extLst>
          </p:cNvPr>
          <p:cNvSpPr>
            <a:spLocks noGrp="1"/>
          </p:cNvSpPr>
          <p:nvPr>
            <p:ph type="title"/>
          </p:nvPr>
        </p:nvSpPr>
        <p:spPr>
          <a:xfrm>
            <a:off x="435007" y="1301360"/>
            <a:ext cx="10235952" cy="2852737"/>
          </a:xfrm>
        </p:spPr>
        <p:txBody>
          <a:bodyPr>
            <a:normAutofit/>
          </a:bodyPr>
          <a:lstStyle/>
          <a:p>
            <a:r>
              <a:rPr lang="vi-VN" sz="6000" b="1" dirty="0">
                <a:latin typeface="Times New Roman" panose="02020603050405020304" pitchFamily="18" charset="0"/>
                <a:cs typeface="Times New Roman" panose="02020603050405020304" pitchFamily="18" charset="0"/>
              </a:rPr>
              <a:t>Lợi ích với các JS khác</a:t>
            </a:r>
            <a:endParaRPr lang="en-GB" sz="6000" dirty="0"/>
          </a:p>
        </p:txBody>
      </p:sp>
      <p:sp>
        <p:nvSpPr>
          <p:cNvPr id="5" name="Text Placeholder 4">
            <a:extLst>
              <a:ext uri="{FF2B5EF4-FFF2-40B4-BE49-F238E27FC236}">
                <a16:creationId xmlns:a16="http://schemas.microsoft.com/office/drawing/2014/main" id="{1E84C8FF-AF1E-4958-9DCC-F5E91B082118}"/>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52023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DC5480-4F3A-477A-B9E2-6B035980FA3B}"/>
              </a:ext>
            </a:extLst>
          </p:cNvPr>
          <p:cNvSpPr>
            <a:spLocks noGrp="1"/>
          </p:cNvSpPr>
          <p:nvPr>
            <p:ph type="title"/>
          </p:nvPr>
        </p:nvSpPr>
        <p:spPr>
          <a:xfrm>
            <a:off x="1371600" y="685800"/>
            <a:ext cx="9601200" cy="983202"/>
          </a:xfrm>
        </p:spPr>
        <p:txBody>
          <a:bodyPr/>
          <a:lstStyle/>
          <a:p>
            <a:pPr algn="ctr"/>
            <a:r>
              <a:rPr lang="en-US" b="1" dirty="0">
                <a:latin typeface="Times New Roman" panose="02020603050405020304" pitchFamily="18" charset="0"/>
                <a:cs typeface="Times New Roman" panose="02020603050405020304" pitchFamily="18" charset="0"/>
              </a:rPr>
              <a:t>Vue, Angular </a:t>
            </a:r>
            <a:r>
              <a:rPr lang="en-US" b="1" dirty="0" err="1">
                <a:latin typeface="Times New Roman" panose="02020603050405020304" pitchFamily="18" charset="0"/>
                <a:cs typeface="Times New Roman" panose="02020603050405020304" pitchFamily="18" charset="0"/>
              </a:rPr>
              <a:t>và</a:t>
            </a:r>
            <a:r>
              <a:rPr lang="en-US" b="1" dirty="0">
                <a:latin typeface="Times New Roman" panose="02020603050405020304" pitchFamily="18" charset="0"/>
                <a:cs typeface="Times New Roman" panose="02020603050405020304" pitchFamily="18" charset="0"/>
              </a:rPr>
              <a:t> React</a:t>
            </a:r>
            <a:endParaRPr lang="en-GB" dirty="0"/>
          </a:p>
        </p:txBody>
      </p:sp>
      <p:sp>
        <p:nvSpPr>
          <p:cNvPr id="5" name="Content Placeholder 4">
            <a:extLst>
              <a:ext uri="{FF2B5EF4-FFF2-40B4-BE49-F238E27FC236}">
                <a16:creationId xmlns:a16="http://schemas.microsoft.com/office/drawing/2014/main" id="{6CD252BF-63D1-4F8C-B75A-0E301970340D}"/>
              </a:ext>
            </a:extLst>
          </p:cNvPr>
          <p:cNvSpPr>
            <a:spLocks noGrp="1"/>
          </p:cNvSpPr>
          <p:nvPr>
            <p:ph idx="1"/>
          </p:nvPr>
        </p:nvSpPr>
        <p:spPr>
          <a:xfrm>
            <a:off x="1371600" y="2281560"/>
            <a:ext cx="9601200" cy="3585839"/>
          </a:xfrm>
        </p:spPr>
        <p:txBody>
          <a:bodyPr>
            <a:noAutofit/>
          </a:bodyPr>
          <a:lstStyle/>
          <a:p>
            <a:pPr>
              <a:lnSpc>
                <a:spcPct val="150000"/>
              </a:lnSpc>
              <a:buFont typeface="Arial" panose="020B0604020202020204" pitchFamily="34" charset="0"/>
              <a:buChar char="•"/>
            </a:pPr>
            <a:r>
              <a:rPr lang="vi-VN" sz="2400" b="1" dirty="0">
                <a:latin typeface="Times New Roman" panose="02020603050405020304" pitchFamily="18" charset="0"/>
                <a:cs typeface="Times New Roman" panose="02020603050405020304" pitchFamily="18" charset="0"/>
              </a:rPr>
              <a:t>Angular</a:t>
            </a:r>
            <a:r>
              <a:rPr lang="vi-VN" sz="2400" dirty="0">
                <a:latin typeface="Times New Roman" panose="02020603050405020304" pitchFamily="18" charset="0"/>
                <a:cs typeface="Times New Roman" panose="02020603050405020304" pitchFamily="18" charset="0"/>
              </a:rPr>
              <a:t> được phát triển bởi google và đc ra mắt vào năm 2010</a:t>
            </a:r>
            <a:endParaRPr lang="en-US" sz="2400"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vi-VN" sz="2400" b="1" dirty="0">
                <a:latin typeface="Times New Roman" panose="02020603050405020304" pitchFamily="18" charset="0"/>
                <a:cs typeface="Times New Roman" panose="02020603050405020304" pitchFamily="18" charset="0"/>
              </a:rPr>
              <a:t>Vue </a:t>
            </a:r>
            <a:r>
              <a:rPr lang="vi-VN" sz="2400" dirty="0">
                <a:latin typeface="Times New Roman" panose="02020603050405020304" pitchFamily="18" charset="0"/>
                <a:cs typeface="Times New Roman" panose="02020603050405020304" pitchFamily="18" charset="0"/>
              </a:rPr>
              <a:t>được phát triển bởi Evan You là một cựu thành viên của google</a:t>
            </a:r>
            <a:r>
              <a:rPr lang="en-US" sz="2400" dirty="0">
                <a:latin typeface="Times New Roman" panose="02020603050405020304" pitchFamily="18" charset="0"/>
                <a:cs typeface="Times New Roman" panose="02020603050405020304" pitchFamily="18" charset="0"/>
              </a:rPr>
              <a:t>, ra </a:t>
            </a:r>
            <a:r>
              <a:rPr lang="en-US" sz="2400" dirty="0" err="1">
                <a:latin typeface="Times New Roman" panose="02020603050405020304" pitchFamily="18" charset="0"/>
                <a:cs typeface="Times New Roman" panose="02020603050405020304" pitchFamily="18" charset="0"/>
              </a:rPr>
              <a:t>mắt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năm</a:t>
            </a:r>
            <a:r>
              <a:rPr lang="en-US" sz="2400" dirty="0">
                <a:latin typeface="Times New Roman" panose="02020603050405020304" pitchFamily="18" charset="0"/>
                <a:cs typeface="Times New Roman" panose="02020603050405020304" pitchFamily="18" charset="0"/>
              </a:rPr>
              <a:t> 2014</a:t>
            </a:r>
          </a:p>
          <a:p>
            <a:pPr>
              <a:lnSpc>
                <a:spcPct val="150000"/>
              </a:lnSpc>
              <a:buFont typeface="Arial" panose="020B0604020202020204" pitchFamily="34" charset="0"/>
              <a:buChar char="•"/>
            </a:pPr>
            <a:r>
              <a:rPr lang="vi-VN" sz="2400" b="1" dirty="0">
                <a:latin typeface="Times New Roman" panose="02020603050405020304" pitchFamily="18" charset="0"/>
                <a:cs typeface="Times New Roman" panose="02020603050405020304" pitchFamily="18" charset="0"/>
              </a:rPr>
              <a:t>React</a:t>
            </a:r>
            <a:r>
              <a:rPr lang="vi-VN" sz="2400" dirty="0">
                <a:latin typeface="Times New Roman" panose="02020603050405020304" pitchFamily="18" charset="0"/>
                <a:cs typeface="Times New Roman" panose="02020603050405020304" pitchFamily="18" charset="0"/>
              </a:rPr>
              <a:t> được ra mắt năm 2013 và đực phát triển bởi facebook</a:t>
            </a:r>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6227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6E0A7A-6FEC-48BD-A247-50180C4B86A2}"/>
              </a:ext>
            </a:extLst>
          </p:cNvPr>
          <p:cNvSpPr>
            <a:spLocks noGrp="1"/>
          </p:cNvSpPr>
          <p:nvPr>
            <p:ph type="title"/>
          </p:nvPr>
        </p:nvSpPr>
        <p:spPr>
          <a:xfrm>
            <a:off x="1371600" y="685800"/>
            <a:ext cx="9601200" cy="1249532"/>
          </a:xfrm>
        </p:spPr>
        <p:txBody>
          <a:bodyPr/>
          <a:lstStyle/>
          <a:p>
            <a:pPr algn="ctr"/>
            <a:r>
              <a:rPr lang="en-US" b="1" dirty="0">
                <a:latin typeface="Times New Roman" panose="02020603050405020304" pitchFamily="18" charset="0"/>
                <a:cs typeface="Times New Roman" panose="02020603050405020304" pitchFamily="18" charset="0"/>
              </a:rPr>
              <a:t>Vue, Angular </a:t>
            </a:r>
            <a:r>
              <a:rPr lang="en-US" b="1" dirty="0" err="1">
                <a:latin typeface="Times New Roman" panose="02020603050405020304" pitchFamily="18" charset="0"/>
                <a:cs typeface="Times New Roman" panose="02020603050405020304" pitchFamily="18" charset="0"/>
              </a:rPr>
              <a:t>và</a:t>
            </a:r>
            <a:r>
              <a:rPr lang="en-US" b="1" dirty="0">
                <a:latin typeface="Times New Roman" panose="02020603050405020304" pitchFamily="18" charset="0"/>
                <a:cs typeface="Times New Roman" panose="02020603050405020304" pitchFamily="18" charset="0"/>
              </a:rPr>
              <a:t> React</a:t>
            </a:r>
            <a:endParaRPr lang="en-GB" b="1" dirty="0">
              <a:latin typeface="Times New Roman" panose="02020603050405020304" pitchFamily="18" charset="0"/>
              <a:cs typeface="Times New Roman" panose="02020603050405020304" pitchFamily="18" charset="0"/>
            </a:endParaRPr>
          </a:p>
        </p:txBody>
      </p:sp>
      <p:pic>
        <p:nvPicPr>
          <p:cNvPr id="8" name="image14.png" title="Hình ảnh">
            <a:extLst>
              <a:ext uri="{FF2B5EF4-FFF2-40B4-BE49-F238E27FC236}">
                <a16:creationId xmlns:a16="http://schemas.microsoft.com/office/drawing/2014/main" id="{00000000-0008-0000-0100-000006000000}"/>
              </a:ext>
            </a:extLst>
          </p:cNvPr>
          <p:cNvPicPr preferRelativeResize="0"/>
          <p:nvPr/>
        </p:nvPicPr>
        <p:blipFill>
          <a:blip r:embed="rId2" cstate="print"/>
          <a:stretch>
            <a:fillRect/>
          </a:stretch>
        </p:blipFill>
        <p:spPr>
          <a:xfrm>
            <a:off x="2157274" y="1761154"/>
            <a:ext cx="8202967" cy="4276725"/>
          </a:xfrm>
          <a:prstGeom prst="rect">
            <a:avLst/>
          </a:prstGeom>
          <a:noFill/>
        </p:spPr>
      </p:pic>
    </p:spTree>
    <p:extLst>
      <p:ext uri="{BB962C8B-B14F-4D97-AF65-F5344CB8AC3E}">
        <p14:creationId xmlns:p14="http://schemas.microsoft.com/office/powerpoint/2010/main" val="3188302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C3E8C-7F49-4A4A-AE79-A595EA28DB8E}"/>
              </a:ext>
            </a:extLst>
          </p:cNvPr>
          <p:cNvSpPr>
            <a:spLocks noGrp="1"/>
          </p:cNvSpPr>
          <p:nvPr>
            <p:ph type="title"/>
          </p:nvPr>
        </p:nvSpPr>
        <p:spPr/>
        <p:txBody>
          <a:bodyPr>
            <a:normAutofit/>
          </a:bodyPr>
          <a:lstStyle/>
          <a:p>
            <a:r>
              <a:rPr lang="en-US" sz="6000" dirty="0">
                <a:latin typeface="Times New Roman" panose="02020603050405020304" pitchFamily="18" charset="0"/>
                <a:cs typeface="Times New Roman" panose="02020603050405020304" pitchFamily="18" charset="0"/>
              </a:rPr>
              <a:t>KIẾN TRÚC TỔNG QUÁT</a:t>
            </a:r>
            <a:endParaRPr lang="en-GB" sz="6000"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5F3D027B-84CA-45B5-8AAE-35996235B517}"/>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928766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2B8A5-2DCD-4CDA-86D1-7B7A57740689}"/>
              </a:ext>
            </a:extLst>
          </p:cNvPr>
          <p:cNvSpPr>
            <a:spLocks noGrp="1"/>
          </p:cNvSpPr>
          <p:nvPr>
            <p:ph type="title"/>
          </p:nvPr>
        </p:nvSpPr>
        <p:spPr>
          <a:xfrm>
            <a:off x="1371600" y="685800"/>
            <a:ext cx="9601200" cy="1027590"/>
          </a:xfrm>
        </p:spPr>
        <p:txBody>
          <a:bodyPr/>
          <a:lstStyle/>
          <a:p>
            <a:pPr algn="ctr"/>
            <a:r>
              <a:rPr lang="en-US" b="1" dirty="0">
                <a:latin typeface="Times New Roman" panose="02020603050405020304" pitchFamily="18" charset="0"/>
                <a:cs typeface="Times New Roman" panose="02020603050405020304" pitchFamily="18" charset="0"/>
              </a:rPr>
              <a:t>Vue, Angular </a:t>
            </a:r>
            <a:r>
              <a:rPr lang="en-US" b="1" dirty="0" err="1">
                <a:latin typeface="Times New Roman" panose="02020603050405020304" pitchFamily="18" charset="0"/>
                <a:cs typeface="Times New Roman" panose="02020603050405020304" pitchFamily="18" charset="0"/>
              </a:rPr>
              <a:t>và</a:t>
            </a:r>
            <a:r>
              <a:rPr lang="en-US" b="1" dirty="0">
                <a:latin typeface="Times New Roman" panose="02020603050405020304" pitchFamily="18" charset="0"/>
                <a:cs typeface="Times New Roman" panose="02020603050405020304" pitchFamily="18" charset="0"/>
              </a:rPr>
              <a:t> React</a:t>
            </a:r>
            <a:endParaRPr lang="en-GB" dirty="0"/>
          </a:p>
        </p:txBody>
      </p:sp>
      <p:pic>
        <p:nvPicPr>
          <p:cNvPr id="3" name="image3.png" title="Hình ảnh">
            <a:extLst>
              <a:ext uri="{FF2B5EF4-FFF2-40B4-BE49-F238E27FC236}">
                <a16:creationId xmlns:a16="http://schemas.microsoft.com/office/drawing/2014/main" id="{00000000-0008-0000-0100-000005000000}"/>
              </a:ext>
            </a:extLst>
          </p:cNvPr>
          <p:cNvPicPr preferRelativeResize="0"/>
          <p:nvPr/>
        </p:nvPicPr>
        <p:blipFill>
          <a:blip r:embed="rId2" cstate="print"/>
          <a:stretch>
            <a:fillRect/>
          </a:stretch>
        </p:blipFill>
        <p:spPr>
          <a:xfrm>
            <a:off x="2485748" y="2130641"/>
            <a:ext cx="7679184" cy="3382392"/>
          </a:xfrm>
          <a:prstGeom prst="rect">
            <a:avLst/>
          </a:prstGeom>
          <a:noFill/>
        </p:spPr>
      </p:pic>
    </p:spTree>
    <p:extLst>
      <p:ext uri="{BB962C8B-B14F-4D97-AF65-F5344CB8AC3E}">
        <p14:creationId xmlns:p14="http://schemas.microsoft.com/office/powerpoint/2010/main" val="39467454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C078B-E62C-4C80-80AC-79DCDD52B3D9}"/>
              </a:ext>
            </a:extLst>
          </p:cNvPr>
          <p:cNvSpPr>
            <a:spLocks noGrp="1"/>
          </p:cNvSpPr>
          <p:nvPr>
            <p:ph type="title"/>
          </p:nvPr>
        </p:nvSpPr>
        <p:spPr>
          <a:xfrm>
            <a:off x="1371600" y="685800"/>
            <a:ext cx="9601200" cy="823404"/>
          </a:xfrm>
        </p:spPr>
        <p:txBody>
          <a:bodyPr>
            <a:normAutofit/>
          </a:bodyPr>
          <a:lstStyle/>
          <a:p>
            <a:pPr algn="ctr"/>
            <a:r>
              <a:rPr lang="en-US" sz="3200" b="1" dirty="0">
                <a:latin typeface="Times New Roman" panose="02020603050405020304" pitchFamily="18" charset="0"/>
                <a:cs typeface="Times New Roman" panose="02020603050405020304" pitchFamily="18" charset="0"/>
              </a:rPr>
              <a:t>LỢI THẾ SO VỚI CÁC FRAMEWORK KHÁC</a:t>
            </a:r>
            <a:endParaRPr lang="en-GB"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23DF3ED-7999-4895-9313-CCB26288EB08}"/>
              </a:ext>
            </a:extLst>
          </p:cNvPr>
          <p:cNvSpPr>
            <a:spLocks noGrp="1"/>
          </p:cNvSpPr>
          <p:nvPr>
            <p:ph idx="1"/>
          </p:nvPr>
        </p:nvSpPr>
        <p:spPr>
          <a:xfrm>
            <a:off x="1371600" y="1713391"/>
            <a:ext cx="10302536" cy="4154010"/>
          </a:xfrm>
        </p:spPr>
        <p:txBody>
          <a:bodyPr>
            <a:noAutofit/>
          </a:bodyPr>
          <a:lstStyle/>
          <a:p>
            <a:pPr marL="457200" indent="-457200">
              <a:lnSpc>
                <a:spcPct val="150000"/>
              </a:lnSpc>
              <a:buFont typeface="+mj-lt"/>
              <a:buAutoNum type="arabicPeriod"/>
            </a:pPr>
            <a:r>
              <a:rPr lang="en-GB" sz="2400" dirty="0" err="1">
                <a:latin typeface="Times New Roman" panose="02020603050405020304" pitchFamily="18" charset="0"/>
                <a:cs typeface="Times New Roman" panose="02020603050405020304" pitchFamily="18" charset="0"/>
              </a:rPr>
              <a:t>Tài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liệu</a:t>
            </a:r>
            <a:r>
              <a:rPr lang="en-GB" sz="2400" dirty="0">
                <a:latin typeface="Times New Roman" panose="02020603050405020304" pitchFamily="18" charset="0"/>
                <a:cs typeface="Times New Roman" panose="02020603050405020304" pitchFamily="18" charset="0"/>
              </a:rPr>
              <a:t> chi </a:t>
            </a:r>
            <a:r>
              <a:rPr lang="en-GB" sz="2400" dirty="0" err="1">
                <a:latin typeface="Times New Roman" panose="02020603050405020304" pitchFamily="18" charset="0"/>
                <a:cs typeface="Times New Roman" panose="02020603050405020304" pitchFamily="18" charset="0"/>
              </a:rPr>
              <a:t>tiết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giúp</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lập</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trình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viên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có</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thể</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nhanh</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chóng</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tiếp</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cận</a:t>
            </a:r>
            <a:endParaRPr lang="en-GB" sz="2400" dirty="0">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r>
              <a:rPr lang="vi-VN" sz="2400" dirty="0">
                <a:latin typeface="Times New Roman" panose="02020603050405020304" pitchFamily="18" charset="0"/>
                <a:cs typeface="Times New Roman" panose="02020603050405020304" pitchFamily="18" charset="0"/>
              </a:rPr>
              <a:t>Dễ dàng tích hợp vào hệ thống mà không gây ảnh hưởng đến hệ thống</a:t>
            </a:r>
            <a:endParaRPr lang="en-GB" sz="2400" dirty="0">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r>
              <a:rPr lang="en-GB" sz="2400" dirty="0" err="1">
                <a:latin typeface="Times New Roman" panose="02020603050405020304" pitchFamily="18" charset="0"/>
                <a:cs typeface="Times New Roman" panose="02020603050405020304" pitchFamily="18" charset="0"/>
              </a:rPr>
              <a:t>Giúp</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phát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triển</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các</a:t>
            </a:r>
            <a:r>
              <a:rPr lang="en-GB" sz="2400" dirty="0">
                <a:latin typeface="Times New Roman" panose="02020603050405020304" pitchFamily="18" charset="0"/>
                <a:cs typeface="Times New Roman" panose="02020603050405020304" pitchFamily="18" charset="0"/>
              </a:rPr>
              <a:t> component </a:t>
            </a:r>
            <a:r>
              <a:rPr lang="en-GB" sz="2400" dirty="0" err="1">
                <a:latin typeface="Times New Roman" panose="02020603050405020304" pitchFamily="18" charset="0"/>
                <a:cs typeface="Times New Roman" panose="02020603050405020304" pitchFamily="18" charset="0"/>
              </a:rPr>
              <a:t>có</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thể</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tái</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sử</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dụng</a:t>
            </a:r>
            <a:endParaRPr lang="en-GB" sz="2400" dirty="0">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r>
              <a:rPr lang="vi-VN" sz="2400" dirty="0">
                <a:latin typeface="Times New Roman" panose="02020603050405020304" pitchFamily="18" charset="0"/>
                <a:cs typeface="Times New Roman" panose="02020603050405020304" pitchFamily="18" charset="0"/>
              </a:rPr>
              <a:t>Kích thước nhỏ là một lợi thế lớn của Vue, giúp cho nó đạt được hiệu suất cao hơn</a:t>
            </a:r>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9408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889D9E-D8B8-47FD-B07E-3EDB1DAA1D52}"/>
              </a:ext>
            </a:extLst>
          </p:cNvPr>
          <p:cNvSpPr>
            <a:spLocks noGrp="1"/>
          </p:cNvSpPr>
          <p:nvPr>
            <p:ph type="title"/>
          </p:nvPr>
        </p:nvSpPr>
        <p:spPr>
          <a:xfrm>
            <a:off x="1371600" y="373604"/>
            <a:ext cx="9601200" cy="783368"/>
          </a:xfrm>
        </p:spPr>
        <p:txBody>
          <a:bodyPr/>
          <a:lstStyle/>
          <a:p>
            <a:pPr marL="857250" indent="-857250" algn="ctr">
              <a:buFont typeface="+mj-lt"/>
              <a:buAutoNum type="romanUcPeriod" startAt="4"/>
            </a:pPr>
            <a:r>
              <a:rPr lang="en-US" b="1" dirty="0" err="1">
                <a:latin typeface="Times New Roman" panose="02020603050405020304" pitchFamily="18" charset="0"/>
                <a:cs typeface="Times New Roman" panose="02020603050405020304" pitchFamily="18" charset="0"/>
              </a:rPr>
              <a:t>Câu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hỏi</a:t>
            </a:r>
            <a:endParaRPr lang="en-GB" b="1" dirty="0">
              <a:latin typeface="Times New Roman" panose="02020603050405020304" pitchFamily="18" charset="0"/>
              <a:cs typeface="Times New Roman" panose="02020603050405020304" pitchFamily="18" charset="0"/>
            </a:endParaRPr>
          </a:p>
        </p:txBody>
      </p:sp>
      <p:sp>
        <p:nvSpPr>
          <p:cNvPr id="10" name="Content Placeholder 9">
            <a:extLst>
              <a:ext uri="{FF2B5EF4-FFF2-40B4-BE49-F238E27FC236}">
                <a16:creationId xmlns:a16="http://schemas.microsoft.com/office/drawing/2014/main" id="{9F4C6315-487D-4EF6-A889-390AEE457F90}"/>
              </a:ext>
            </a:extLst>
          </p:cNvPr>
          <p:cNvSpPr>
            <a:spLocks noGrp="1"/>
          </p:cNvSpPr>
          <p:nvPr>
            <p:ph idx="1"/>
          </p:nvPr>
        </p:nvSpPr>
        <p:spPr>
          <a:xfrm>
            <a:off x="1371600" y="1233996"/>
            <a:ext cx="9601200" cy="4633404"/>
          </a:xfrm>
        </p:spPr>
        <p:txBody>
          <a:bodyPr>
            <a:normAutofit/>
          </a:bodyPr>
          <a:lstStyle/>
          <a:p>
            <a:pPr marL="0" indent="0">
              <a:lnSpc>
                <a:spcPct val="150000"/>
              </a:lnSpc>
              <a:buNone/>
            </a:pPr>
            <a:r>
              <a:rPr lang="en-GB" sz="2400" dirty="0" err="1">
                <a:latin typeface="Times New Roman" panose="02020603050405020304" pitchFamily="18" charset="0"/>
                <a:cs typeface="Times New Roman" panose="02020603050405020304" pitchFamily="18" charset="0"/>
              </a:rPr>
              <a:t>Làm</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thế</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nào</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kết</a:t>
            </a:r>
            <a:r>
              <a:rPr lang="en-GB" sz="2400" dirty="0">
                <a:latin typeface="Times New Roman" panose="02020603050405020304" pitchFamily="18" charset="0"/>
                <a:cs typeface="Times New Roman" panose="02020603050405020304" pitchFamily="18" charset="0"/>
              </a:rPr>
              <a:t> </a:t>
            </a:r>
            <a:r>
              <a:rPr lang="en-GB" sz="2400" dirty="0" err="1">
                <a:latin typeface="Times New Roman" panose="02020603050405020304" pitchFamily="18" charset="0"/>
                <a:cs typeface="Times New Roman" panose="02020603050405020304" pitchFamily="18" charset="0"/>
              </a:rPr>
              <a:t>nối</a:t>
            </a:r>
            <a:r>
              <a:rPr lang="en-GB" sz="2400" dirty="0">
                <a:latin typeface="Times New Roman" panose="02020603050405020304" pitchFamily="18" charset="0"/>
                <a:cs typeface="Times New Roman" panose="02020603050405020304" pitchFamily="18" charset="0"/>
              </a:rPr>
              <a:t> CSDL: </a:t>
            </a:r>
            <a:r>
              <a:rPr lang="en-GB" sz="2400" dirty="0" err="1">
                <a:latin typeface="Times New Roman" panose="02020603050405020304" pitchFamily="18" charset="0"/>
                <a:cs typeface="Times New Roman" panose="02020603050405020304" pitchFamily="18" charset="0"/>
              </a:rPr>
              <a:t>Thông</a:t>
            </a:r>
            <a:r>
              <a:rPr lang="en-GB" sz="2400" dirty="0">
                <a:latin typeface="Times New Roman" panose="02020603050405020304" pitchFamily="18" charset="0"/>
                <a:cs typeface="Times New Roman" panose="02020603050405020304" pitchFamily="18" charset="0"/>
              </a:rPr>
              <a:t> qua API</a:t>
            </a:r>
          </a:p>
        </p:txBody>
      </p:sp>
      <p:pic>
        <p:nvPicPr>
          <p:cNvPr id="4" name="Picture 3">
            <a:extLst>
              <a:ext uri="{FF2B5EF4-FFF2-40B4-BE49-F238E27FC236}">
                <a16:creationId xmlns:a16="http://schemas.microsoft.com/office/drawing/2014/main" id="{0FE7B8BD-264F-4C56-BB12-0F73E62C96E9}"/>
              </a:ext>
            </a:extLst>
          </p:cNvPr>
          <p:cNvPicPr>
            <a:picLocks noChangeAspect="1"/>
          </p:cNvPicPr>
          <p:nvPr/>
        </p:nvPicPr>
        <p:blipFill>
          <a:blip r:embed="rId2"/>
          <a:stretch>
            <a:fillRect/>
          </a:stretch>
        </p:blipFill>
        <p:spPr>
          <a:xfrm>
            <a:off x="1071239" y="2364746"/>
            <a:ext cx="4216893" cy="3383957"/>
          </a:xfrm>
          <a:prstGeom prst="rect">
            <a:avLst/>
          </a:prstGeom>
        </p:spPr>
      </p:pic>
      <p:pic>
        <p:nvPicPr>
          <p:cNvPr id="6" name="Picture 5">
            <a:extLst>
              <a:ext uri="{FF2B5EF4-FFF2-40B4-BE49-F238E27FC236}">
                <a16:creationId xmlns:a16="http://schemas.microsoft.com/office/drawing/2014/main" id="{C54C83C1-02FE-4591-84B9-989DFA972E63}"/>
              </a:ext>
            </a:extLst>
          </p:cNvPr>
          <p:cNvPicPr>
            <a:picLocks noChangeAspect="1"/>
          </p:cNvPicPr>
          <p:nvPr/>
        </p:nvPicPr>
        <p:blipFill>
          <a:blip r:embed="rId3"/>
          <a:stretch>
            <a:fillRect/>
          </a:stretch>
        </p:blipFill>
        <p:spPr>
          <a:xfrm>
            <a:off x="5652116" y="1858719"/>
            <a:ext cx="5168284" cy="1606858"/>
          </a:xfrm>
          <a:prstGeom prst="rect">
            <a:avLst/>
          </a:prstGeom>
        </p:spPr>
      </p:pic>
      <p:pic>
        <p:nvPicPr>
          <p:cNvPr id="8" name="Picture 7">
            <a:extLst>
              <a:ext uri="{FF2B5EF4-FFF2-40B4-BE49-F238E27FC236}">
                <a16:creationId xmlns:a16="http://schemas.microsoft.com/office/drawing/2014/main" id="{F00B7082-B4E8-4579-9F3F-E951D2A5BC0B}"/>
              </a:ext>
            </a:extLst>
          </p:cNvPr>
          <p:cNvPicPr>
            <a:picLocks noChangeAspect="1"/>
          </p:cNvPicPr>
          <p:nvPr/>
        </p:nvPicPr>
        <p:blipFill>
          <a:blip r:embed="rId4"/>
          <a:stretch>
            <a:fillRect/>
          </a:stretch>
        </p:blipFill>
        <p:spPr>
          <a:xfrm>
            <a:off x="5652116" y="3666477"/>
            <a:ext cx="4956700" cy="2817919"/>
          </a:xfrm>
          <a:prstGeom prst="rect">
            <a:avLst/>
          </a:prstGeom>
        </p:spPr>
      </p:pic>
    </p:spTree>
    <p:extLst>
      <p:ext uri="{BB962C8B-B14F-4D97-AF65-F5344CB8AC3E}">
        <p14:creationId xmlns:p14="http://schemas.microsoft.com/office/powerpoint/2010/main" val="8526536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4106B-4AA3-4838-97BB-9108A0A238EB}"/>
              </a:ext>
            </a:extLst>
          </p:cNvPr>
          <p:cNvSpPr>
            <a:spLocks noGrp="1"/>
          </p:cNvSpPr>
          <p:nvPr>
            <p:ph type="title"/>
          </p:nvPr>
        </p:nvSpPr>
        <p:spPr>
          <a:xfrm>
            <a:off x="1371600" y="685800"/>
            <a:ext cx="9601200" cy="841159"/>
          </a:xfrm>
        </p:spPr>
        <p:txBody>
          <a:bodyPr/>
          <a:lstStyle/>
          <a:p>
            <a:pPr algn="ctr"/>
            <a:r>
              <a:rPr lang="en-US" b="1" dirty="0" err="1">
                <a:latin typeface="Times New Roman" panose="02020603050405020304" pitchFamily="18" charset="0"/>
                <a:cs typeface="Times New Roman" panose="02020603050405020304" pitchFamily="18" charset="0"/>
              </a:rPr>
              <a:t>Tài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liệu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tham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khảo</a:t>
            </a:r>
            <a:endParaRPr lang="en-GB"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C057CA9-701F-4102-B88A-4449061EC3CB}"/>
              </a:ext>
            </a:extLst>
          </p:cNvPr>
          <p:cNvSpPr>
            <a:spLocks noGrp="1"/>
          </p:cNvSpPr>
          <p:nvPr>
            <p:ph idx="1"/>
          </p:nvPr>
        </p:nvSpPr>
        <p:spPr>
          <a:xfrm>
            <a:off x="1219200" y="1526959"/>
            <a:ext cx="10073196" cy="4340441"/>
          </a:xfrm>
        </p:spPr>
        <p:txBody>
          <a:bodyPr/>
          <a:lstStyle/>
          <a:p>
            <a:pPr marL="0" indent="0">
              <a:buNone/>
            </a:pPr>
            <a:r>
              <a:rPr lang="en-GB" dirty="0">
                <a:solidFill>
                  <a:schemeClr val="tx1"/>
                </a:solidFill>
              </a:rPr>
              <a:t>Vue: </a:t>
            </a:r>
            <a:r>
              <a:rPr lang="en-GB" dirty="0">
                <a:solidFill>
                  <a:schemeClr val="tx1"/>
                </a:solidFill>
                <a:hlinkClick r:id="rId2"/>
              </a:rPr>
              <a:t>https://vuejs.org/</a:t>
            </a:r>
            <a:endParaRPr lang="en-GB" dirty="0">
              <a:solidFill>
                <a:schemeClr val="tx1"/>
              </a:solidFill>
            </a:endParaRPr>
          </a:p>
          <a:p>
            <a:pPr marL="0" indent="0">
              <a:buNone/>
            </a:pPr>
            <a:r>
              <a:rPr lang="en-GB" dirty="0">
                <a:solidFill>
                  <a:schemeClr val="tx1"/>
                </a:solidFill>
                <a:hlinkClick r:id="rId3"/>
              </a:rPr>
              <a:t>https://bizflycloud.vn/tin-tuc/vuejs-la-gi-20181126092427177.html</a:t>
            </a:r>
            <a:endParaRPr lang="en-GB" dirty="0">
              <a:solidFill>
                <a:schemeClr val="tx1"/>
              </a:solidFill>
            </a:endParaRPr>
          </a:p>
          <a:p>
            <a:pPr marL="0" indent="0">
              <a:buNone/>
            </a:pPr>
            <a:r>
              <a:rPr lang="en-GB" dirty="0">
                <a:solidFill>
                  <a:schemeClr val="tx1"/>
                </a:solidFill>
                <a:hlinkClick r:id="rId4"/>
              </a:rPr>
              <a:t>https://zendvn.com/khoa-hoc-lap-trinh-vuejs</a:t>
            </a:r>
            <a:endParaRPr lang="en-GB" dirty="0">
              <a:solidFill>
                <a:schemeClr val="tx1"/>
              </a:solidFill>
            </a:endParaRPr>
          </a:p>
          <a:p>
            <a:pPr marL="0" indent="0">
              <a:buNone/>
            </a:pPr>
            <a:r>
              <a:rPr lang="en-GB" dirty="0">
                <a:solidFill>
                  <a:schemeClr val="tx1"/>
                </a:solidFill>
                <a:hlinkClick r:id="rId5"/>
              </a:rPr>
              <a:t>https://lptech.asia/kien-thuc/vuejs-la-gi-tim-hieu-ve-vuejs</a:t>
            </a:r>
            <a:endParaRPr lang="en-GB" dirty="0">
              <a:solidFill>
                <a:schemeClr val="tx1"/>
              </a:solidFill>
            </a:endParaRPr>
          </a:p>
          <a:p>
            <a:pPr marL="0" indent="0">
              <a:buNone/>
            </a:pPr>
            <a:r>
              <a:rPr lang="en-GB" dirty="0">
                <a:solidFill>
                  <a:schemeClr val="tx1"/>
                </a:solidFill>
              </a:rPr>
              <a:t>Life-cycle</a:t>
            </a:r>
            <a:r>
              <a:rPr lang="en-GB" b="1" dirty="0">
                <a:solidFill>
                  <a:schemeClr val="tx1"/>
                </a:solidFill>
              </a:rPr>
              <a:t>: </a:t>
            </a:r>
            <a:r>
              <a:rPr lang="en-GB" dirty="0">
                <a:solidFill>
                  <a:srgbClr val="77A2BB"/>
                </a:solidFill>
                <a:hlinkClick r:id="rId6">
                  <a:extLst>
                    <a:ext uri="{A12FA001-AC4F-418D-AE19-62706E023703}">
                      <ahyp:hlinkClr xmlns:ahyp="http://schemas.microsoft.com/office/drawing/2018/hyperlinkcolor" val="tx"/>
                    </a:ext>
                  </a:extLst>
                </a:hlinkClick>
              </a:rPr>
              <a:t>https://dev.to/samolabams/understanding-vuejs-lifecycle-hooks-5ejk#:~:text=A%20component%20in%20Vuejs%20has,events%20like%20changes%20and%20death_</a:t>
            </a:r>
            <a:r>
              <a:rPr lang="en-GB" dirty="0"/>
              <a:t>.</a:t>
            </a:r>
          </a:p>
          <a:p>
            <a:pPr marL="0" indent="0">
              <a:buNone/>
            </a:pPr>
            <a:r>
              <a:rPr lang="en-GB" dirty="0">
                <a:hlinkClick r:id="rId7"/>
              </a:rPr>
              <a:t>https://viblo.asia/p/vuejs-life-cycle-hooks-OeVKBRXYKkW</a:t>
            </a:r>
            <a:endParaRPr lang="en-GB" dirty="0"/>
          </a:p>
          <a:p>
            <a:pPr marL="0" indent="0">
              <a:buNone/>
            </a:pPr>
            <a:r>
              <a:rPr lang="en-GB" dirty="0" err="1"/>
              <a:t>Vuex</a:t>
            </a:r>
            <a:r>
              <a:rPr lang="en-GB" dirty="0"/>
              <a:t>: </a:t>
            </a:r>
            <a:r>
              <a:rPr lang="en-GB" dirty="0">
                <a:hlinkClick r:id="rId8"/>
              </a:rPr>
              <a:t>https://viblo.asia/p/co-ban-ve-vuex-6J3ZgzDxKmB</a:t>
            </a: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1211337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D01446-82AA-4912-ABEC-A98393FFF082}"/>
              </a:ext>
            </a:extLst>
          </p:cNvPr>
          <p:cNvSpPr>
            <a:spLocks noGrp="1"/>
          </p:cNvSpPr>
          <p:nvPr>
            <p:ph type="title"/>
          </p:nvPr>
        </p:nvSpPr>
        <p:spPr/>
        <p:txBody>
          <a:bodyPr>
            <a:normAutofit/>
          </a:bodyPr>
          <a:lstStyle/>
          <a:p>
            <a:pPr algn="ctr"/>
            <a:r>
              <a:rPr lang="en-US" b="1" dirty="0">
                <a:latin typeface="+mj-lt"/>
              </a:rPr>
              <a:t>THANKS</a:t>
            </a:r>
            <a:endParaRPr lang="en-GB" b="1" dirty="0">
              <a:latin typeface="+mj-lt"/>
            </a:endParaRPr>
          </a:p>
        </p:txBody>
      </p:sp>
      <p:sp>
        <p:nvSpPr>
          <p:cNvPr id="5" name="Text Placeholder 4">
            <a:extLst>
              <a:ext uri="{FF2B5EF4-FFF2-40B4-BE49-F238E27FC236}">
                <a16:creationId xmlns:a16="http://schemas.microsoft.com/office/drawing/2014/main" id="{A8223909-0F76-45DE-93B8-3E3C083D872E}"/>
              </a:ext>
            </a:extLst>
          </p:cNvPr>
          <p:cNvSpPr>
            <a:spLocks noGrp="1"/>
          </p:cNvSpPr>
          <p:nvPr>
            <p:ph type="body" idx="1"/>
          </p:nvPr>
        </p:nvSpPr>
        <p:spPr>
          <a:xfrm>
            <a:off x="765025" y="4216328"/>
            <a:ext cx="9612971" cy="1143324"/>
          </a:xfrm>
        </p:spPr>
        <p:txBody>
          <a:bodyPr>
            <a:normAutofit/>
          </a:bodyPr>
          <a:lstStyle/>
          <a:p>
            <a:pPr algn="ctr"/>
            <a:endParaRPr lang="en-GB" sz="4400" b="1" dirty="0">
              <a:latin typeface="+mj-lt"/>
            </a:endParaRPr>
          </a:p>
        </p:txBody>
      </p:sp>
    </p:spTree>
    <p:extLst>
      <p:ext uri="{BB962C8B-B14F-4D97-AF65-F5344CB8AC3E}">
        <p14:creationId xmlns:p14="http://schemas.microsoft.com/office/powerpoint/2010/main" val="1808049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1FE16-396D-4846-807E-04F6900AB634}"/>
              </a:ext>
            </a:extLst>
          </p:cNvPr>
          <p:cNvSpPr>
            <a:spLocks noGrp="1"/>
          </p:cNvSpPr>
          <p:nvPr>
            <p:ph type="title" idx="4294967295"/>
          </p:nvPr>
        </p:nvSpPr>
        <p:spPr>
          <a:xfrm>
            <a:off x="1162975" y="585926"/>
            <a:ext cx="10733103" cy="803845"/>
          </a:xfrm>
        </p:spPr>
        <p:txBody>
          <a:bodyPr/>
          <a:lstStyle/>
          <a:p>
            <a:pPr marL="514350" indent="-514350" algn="ctr">
              <a:buFont typeface="+mj-lt"/>
              <a:buAutoNum type="romanUcPeriod"/>
            </a:pPr>
            <a:r>
              <a:rPr lang="vi-VN" b="1" dirty="0">
                <a:latin typeface="Times New Roman" panose="02020603050405020304" pitchFamily="18" charset="0"/>
                <a:cs typeface="Times New Roman" panose="02020603050405020304" pitchFamily="18" charset="0"/>
              </a:rPr>
              <a:t>Kiến trúc tổng quát Vue</a:t>
            </a:r>
          </a:p>
        </p:txBody>
      </p:sp>
      <p:pic>
        <p:nvPicPr>
          <p:cNvPr id="5" name="Content Placeholder 4">
            <a:extLst>
              <a:ext uri="{FF2B5EF4-FFF2-40B4-BE49-F238E27FC236}">
                <a16:creationId xmlns:a16="http://schemas.microsoft.com/office/drawing/2014/main" id="{0802CA5F-CAB6-4ADC-9F43-306CDC6A2E57}"/>
              </a:ext>
            </a:extLst>
          </p:cNvPr>
          <p:cNvPicPr>
            <a:picLocks noGrp="1" noChangeAspect="1"/>
          </p:cNvPicPr>
          <p:nvPr>
            <p:ph idx="4294967295"/>
          </p:nvPr>
        </p:nvPicPr>
        <p:blipFill>
          <a:blip r:embed="rId2"/>
          <a:stretch>
            <a:fillRect/>
          </a:stretch>
        </p:blipFill>
        <p:spPr>
          <a:xfrm>
            <a:off x="1620197" y="1389771"/>
            <a:ext cx="2938462" cy="5175250"/>
          </a:xfrm>
        </p:spPr>
      </p:pic>
      <p:sp>
        <p:nvSpPr>
          <p:cNvPr id="6" name="Content Placeholder 5">
            <a:extLst>
              <a:ext uri="{FF2B5EF4-FFF2-40B4-BE49-F238E27FC236}">
                <a16:creationId xmlns:a16="http://schemas.microsoft.com/office/drawing/2014/main" id="{5260F97E-A037-4828-843B-683714E1EC0C}"/>
              </a:ext>
            </a:extLst>
          </p:cNvPr>
          <p:cNvSpPr>
            <a:spLocks noGrp="1"/>
          </p:cNvSpPr>
          <p:nvPr>
            <p:ph type="body" sz="half" idx="4294967295"/>
          </p:nvPr>
        </p:nvSpPr>
        <p:spPr>
          <a:xfrm>
            <a:off x="4840723" y="1389771"/>
            <a:ext cx="7055356" cy="2157413"/>
          </a:xfrm>
        </p:spPr>
        <p:txBody>
          <a:bodyPr>
            <a:normAutofit fontScale="92500" lnSpcReduction="20000"/>
          </a:bodyPr>
          <a:lstStyle/>
          <a:p>
            <a:pPr marL="0" indent="0">
              <a:lnSpc>
                <a:spcPct val="130000"/>
              </a:lnSpc>
              <a:buNone/>
            </a:pPr>
            <a:r>
              <a:rPr lang="en-US" dirty="0" err="1"/>
              <a:t>Node_modules</a:t>
            </a:r>
            <a:r>
              <a:rPr lang="en-US" dirty="0"/>
              <a:t>: </a:t>
            </a:r>
            <a:r>
              <a:rPr lang="en-US" dirty="0" err="1"/>
              <a:t>chứa</a:t>
            </a:r>
            <a:r>
              <a:rPr lang="en-US" dirty="0"/>
              <a:t> </a:t>
            </a:r>
            <a:r>
              <a:rPr lang="en-US" dirty="0" err="1"/>
              <a:t>tất</a:t>
            </a:r>
            <a:r>
              <a:rPr lang="en-US" dirty="0"/>
              <a:t> </a:t>
            </a:r>
            <a:r>
              <a:rPr lang="en-US" dirty="0" err="1"/>
              <a:t>cả</a:t>
            </a:r>
            <a:r>
              <a:rPr lang="en-US" dirty="0"/>
              <a:t> </a:t>
            </a:r>
            <a:r>
              <a:rPr lang="en-US" dirty="0" err="1"/>
              <a:t>thư</a:t>
            </a:r>
            <a:r>
              <a:rPr lang="en-US" dirty="0"/>
              <a:t> </a:t>
            </a:r>
            <a:r>
              <a:rPr lang="en-US" dirty="0" err="1"/>
              <a:t>viện</a:t>
            </a:r>
            <a:r>
              <a:rPr lang="en-US" dirty="0"/>
              <a:t> </a:t>
            </a:r>
            <a:r>
              <a:rPr lang="en-US" dirty="0" err="1"/>
              <a:t>đang</a:t>
            </a:r>
            <a:r>
              <a:rPr lang="en-US" dirty="0"/>
              <a:t> </a:t>
            </a:r>
            <a:r>
              <a:rPr lang="en-US" dirty="0" err="1"/>
              <a:t>sử</a:t>
            </a:r>
            <a:r>
              <a:rPr lang="en-US" dirty="0"/>
              <a:t> </a:t>
            </a:r>
            <a:r>
              <a:rPr lang="en-US" dirty="0" err="1"/>
              <a:t>dụng</a:t>
            </a:r>
            <a:endParaRPr lang="en-US" dirty="0"/>
          </a:p>
          <a:p>
            <a:pPr marL="0" indent="0">
              <a:lnSpc>
                <a:spcPct val="130000"/>
              </a:lnSpc>
              <a:buNone/>
            </a:pPr>
            <a:r>
              <a:rPr lang="en-GB" dirty="0" err="1"/>
              <a:t>Package.json</a:t>
            </a:r>
            <a:r>
              <a:rPr lang="en-GB" dirty="0"/>
              <a:t>: </a:t>
            </a:r>
          </a:p>
          <a:p>
            <a:pPr lvl="1">
              <a:lnSpc>
                <a:spcPct val="130000"/>
              </a:lnSpc>
              <a:buFont typeface="Arial" panose="020B0604020202020204" pitchFamily="34" charset="0"/>
              <a:buChar char="•"/>
            </a:pPr>
            <a:r>
              <a:rPr lang="en-GB" dirty="0"/>
              <a:t>dependencies: </a:t>
            </a:r>
            <a:r>
              <a:rPr lang="en-GB" dirty="0" err="1"/>
              <a:t>thư</a:t>
            </a:r>
            <a:r>
              <a:rPr lang="en-GB" dirty="0"/>
              <a:t> </a:t>
            </a:r>
            <a:r>
              <a:rPr lang="en-GB" dirty="0" err="1"/>
              <a:t>viện</a:t>
            </a:r>
            <a:r>
              <a:rPr lang="en-GB" dirty="0"/>
              <a:t> user </a:t>
            </a:r>
            <a:r>
              <a:rPr lang="en-GB" dirty="0" err="1"/>
              <a:t>sử</a:t>
            </a:r>
            <a:r>
              <a:rPr lang="en-GB" dirty="0"/>
              <a:t> </a:t>
            </a:r>
            <a:r>
              <a:rPr lang="en-GB" dirty="0" err="1"/>
              <a:t>dụng</a:t>
            </a:r>
            <a:endParaRPr lang="en-GB" dirty="0"/>
          </a:p>
          <a:p>
            <a:pPr lvl="1">
              <a:lnSpc>
                <a:spcPct val="130000"/>
              </a:lnSpc>
              <a:buFont typeface="Arial" panose="020B0604020202020204" pitchFamily="34" charset="0"/>
              <a:buChar char="•"/>
            </a:pPr>
            <a:r>
              <a:rPr lang="en-GB" dirty="0" err="1"/>
              <a:t>devDependemcies</a:t>
            </a:r>
            <a:r>
              <a:rPr lang="en-GB" dirty="0"/>
              <a:t>: </a:t>
            </a:r>
            <a:r>
              <a:rPr lang="en-GB" dirty="0" err="1"/>
              <a:t>thư</a:t>
            </a:r>
            <a:r>
              <a:rPr lang="en-GB" dirty="0"/>
              <a:t> </a:t>
            </a:r>
            <a:r>
              <a:rPr lang="en-GB" dirty="0" err="1"/>
              <a:t>viện</a:t>
            </a:r>
            <a:r>
              <a:rPr lang="en-GB" dirty="0"/>
              <a:t> </a:t>
            </a:r>
            <a:r>
              <a:rPr lang="en-GB" dirty="0" err="1"/>
              <a:t>lập</a:t>
            </a:r>
            <a:r>
              <a:rPr lang="en-GB" dirty="0"/>
              <a:t> </a:t>
            </a:r>
            <a:r>
              <a:rPr lang="en-GB" dirty="0" err="1"/>
              <a:t>trình</a:t>
            </a:r>
            <a:r>
              <a:rPr lang="en-GB" dirty="0"/>
              <a:t> </a:t>
            </a:r>
            <a:r>
              <a:rPr lang="en-GB" dirty="0" err="1"/>
              <a:t>viên</a:t>
            </a:r>
            <a:r>
              <a:rPr lang="en-GB" dirty="0"/>
              <a:t> </a:t>
            </a:r>
            <a:r>
              <a:rPr lang="en-GB" dirty="0" err="1"/>
              <a:t>sử</a:t>
            </a:r>
            <a:r>
              <a:rPr lang="en-GB" dirty="0"/>
              <a:t> </a:t>
            </a:r>
            <a:r>
              <a:rPr lang="en-GB" dirty="0" err="1"/>
              <a:t>dụng</a:t>
            </a:r>
            <a:endParaRPr lang="en-GB" dirty="0"/>
          </a:p>
          <a:p>
            <a:pPr marL="0" indent="0">
              <a:lnSpc>
                <a:spcPct val="130000"/>
              </a:lnSpc>
              <a:buNone/>
            </a:pPr>
            <a:r>
              <a:rPr lang="en-US" dirty="0"/>
              <a:t>Index.html: file </a:t>
            </a:r>
            <a:r>
              <a:rPr lang="en-US" dirty="0" err="1"/>
              <a:t>được</a:t>
            </a:r>
            <a:r>
              <a:rPr lang="en-US" dirty="0"/>
              <a:t> </a:t>
            </a:r>
            <a:r>
              <a:rPr lang="en-US" dirty="0" err="1"/>
              <a:t>chạy</a:t>
            </a:r>
            <a:r>
              <a:rPr lang="en-US" dirty="0"/>
              <a:t> </a:t>
            </a:r>
            <a:r>
              <a:rPr lang="en-US" dirty="0" err="1"/>
              <a:t>lần</a:t>
            </a:r>
            <a:r>
              <a:rPr lang="en-US" dirty="0"/>
              <a:t> </a:t>
            </a:r>
            <a:r>
              <a:rPr lang="en-US" dirty="0" err="1"/>
              <a:t>đầu</a:t>
            </a:r>
            <a:r>
              <a:rPr lang="en-US" dirty="0"/>
              <a:t> </a:t>
            </a:r>
            <a:r>
              <a:rPr lang="en-US" dirty="0" err="1"/>
              <a:t>tiên</a:t>
            </a:r>
            <a:endParaRPr lang="en-GB" dirty="0"/>
          </a:p>
        </p:txBody>
      </p:sp>
      <p:pic>
        <p:nvPicPr>
          <p:cNvPr id="14" name="Picture 13">
            <a:extLst>
              <a:ext uri="{FF2B5EF4-FFF2-40B4-BE49-F238E27FC236}">
                <a16:creationId xmlns:a16="http://schemas.microsoft.com/office/drawing/2014/main" id="{BCB1D735-13CC-40CB-9A3B-993ADE4FC54F}"/>
              </a:ext>
            </a:extLst>
          </p:cNvPr>
          <p:cNvPicPr>
            <a:picLocks noChangeAspect="1"/>
          </p:cNvPicPr>
          <p:nvPr/>
        </p:nvPicPr>
        <p:blipFill>
          <a:blip r:embed="rId3"/>
          <a:stretch>
            <a:fillRect/>
          </a:stretch>
        </p:blipFill>
        <p:spPr>
          <a:xfrm>
            <a:off x="8116581" y="4251878"/>
            <a:ext cx="3390900" cy="1876425"/>
          </a:xfrm>
          <a:prstGeom prst="rect">
            <a:avLst/>
          </a:prstGeom>
        </p:spPr>
      </p:pic>
      <p:pic>
        <p:nvPicPr>
          <p:cNvPr id="16" name="Picture 15">
            <a:extLst>
              <a:ext uri="{FF2B5EF4-FFF2-40B4-BE49-F238E27FC236}">
                <a16:creationId xmlns:a16="http://schemas.microsoft.com/office/drawing/2014/main" id="{F7FC143B-E729-40F8-930A-7AD6F67749C5}"/>
              </a:ext>
            </a:extLst>
          </p:cNvPr>
          <p:cNvPicPr>
            <a:picLocks noChangeAspect="1"/>
          </p:cNvPicPr>
          <p:nvPr/>
        </p:nvPicPr>
        <p:blipFill>
          <a:blip r:embed="rId4"/>
          <a:stretch>
            <a:fillRect/>
          </a:stretch>
        </p:blipFill>
        <p:spPr>
          <a:xfrm>
            <a:off x="4908443" y="3566588"/>
            <a:ext cx="2742944" cy="2998433"/>
          </a:xfrm>
          <a:prstGeom prst="rect">
            <a:avLst/>
          </a:prstGeom>
        </p:spPr>
      </p:pic>
    </p:spTree>
    <p:extLst>
      <p:ext uri="{BB962C8B-B14F-4D97-AF65-F5344CB8AC3E}">
        <p14:creationId xmlns:p14="http://schemas.microsoft.com/office/powerpoint/2010/main" val="2144273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1A7858C-D17F-4AF9-933A-C3062AC3FE20}"/>
              </a:ext>
            </a:extLst>
          </p:cNvPr>
          <p:cNvSpPr>
            <a:spLocks noGrp="1"/>
          </p:cNvSpPr>
          <p:nvPr>
            <p:ph sz="half" idx="4294967295"/>
          </p:nvPr>
        </p:nvSpPr>
        <p:spPr>
          <a:xfrm>
            <a:off x="4589755" y="1270617"/>
            <a:ext cx="6918665" cy="4316766"/>
          </a:xfrm>
        </p:spPr>
        <p:txBody>
          <a:bodyPr>
            <a:normAutofit/>
          </a:bodyPr>
          <a:lstStyle/>
          <a:p>
            <a:pPr marL="0" indent="0">
              <a:lnSpc>
                <a:spcPct val="130000"/>
              </a:lnSpc>
              <a:buNone/>
            </a:pPr>
            <a:r>
              <a:rPr lang="en-US" dirty="0" err="1"/>
              <a:t>Src</a:t>
            </a:r>
            <a:r>
              <a:rPr lang="en-US" dirty="0"/>
              <a:t>: </a:t>
            </a:r>
            <a:r>
              <a:rPr lang="en-US" dirty="0" err="1"/>
              <a:t>thư</a:t>
            </a:r>
            <a:r>
              <a:rPr lang="en-US" dirty="0"/>
              <a:t> </a:t>
            </a:r>
            <a:r>
              <a:rPr lang="en-US" dirty="0" err="1"/>
              <a:t>mục</a:t>
            </a:r>
            <a:r>
              <a:rPr lang="en-US" dirty="0"/>
              <a:t> </a:t>
            </a:r>
            <a:r>
              <a:rPr lang="en-US" dirty="0" err="1"/>
              <a:t>chứa</a:t>
            </a:r>
            <a:r>
              <a:rPr lang="en-US" dirty="0"/>
              <a:t> </a:t>
            </a:r>
            <a:r>
              <a:rPr lang="en-US" dirty="0" err="1"/>
              <a:t>toàn</a:t>
            </a:r>
            <a:r>
              <a:rPr lang="en-US" dirty="0"/>
              <a:t> </a:t>
            </a:r>
            <a:r>
              <a:rPr lang="en-US" dirty="0" err="1"/>
              <a:t>bộ</a:t>
            </a:r>
            <a:r>
              <a:rPr lang="en-US" dirty="0"/>
              <a:t> </a:t>
            </a:r>
            <a:r>
              <a:rPr lang="en-US" dirty="0" err="1"/>
              <a:t>mã</a:t>
            </a:r>
            <a:r>
              <a:rPr lang="en-US" dirty="0"/>
              <a:t> </a:t>
            </a:r>
            <a:r>
              <a:rPr lang="en-US" dirty="0" err="1"/>
              <a:t>nguồn</a:t>
            </a:r>
            <a:r>
              <a:rPr lang="en-US" dirty="0"/>
              <a:t> </a:t>
            </a:r>
            <a:r>
              <a:rPr lang="en-US" dirty="0" err="1"/>
              <a:t>gồm</a:t>
            </a:r>
            <a:r>
              <a:rPr lang="en-US" dirty="0"/>
              <a:t> </a:t>
            </a:r>
            <a:r>
              <a:rPr lang="en-US" dirty="0" err="1"/>
              <a:t>có</a:t>
            </a:r>
            <a:r>
              <a:rPr lang="en-US" dirty="0"/>
              <a:t>:</a:t>
            </a:r>
          </a:p>
          <a:p>
            <a:pPr lvl="1">
              <a:lnSpc>
                <a:spcPct val="130000"/>
              </a:lnSpc>
              <a:buFont typeface="Arial" panose="020B0604020202020204" pitchFamily="34" charset="0"/>
              <a:buChar char="•"/>
            </a:pPr>
            <a:r>
              <a:rPr lang="en-US" dirty="0"/>
              <a:t>assets: </a:t>
            </a:r>
            <a:r>
              <a:rPr lang="en-US" dirty="0" err="1"/>
              <a:t>lưu</a:t>
            </a:r>
            <a:r>
              <a:rPr lang="en-US" dirty="0"/>
              <a:t> </a:t>
            </a:r>
            <a:r>
              <a:rPr lang="en-US" dirty="0" err="1"/>
              <a:t>hình</a:t>
            </a:r>
            <a:r>
              <a:rPr lang="en-US" dirty="0"/>
              <a:t> </a:t>
            </a:r>
            <a:r>
              <a:rPr lang="en-US" dirty="0" err="1"/>
              <a:t>ảnh</a:t>
            </a:r>
            <a:endParaRPr lang="en-US" dirty="0"/>
          </a:p>
          <a:p>
            <a:pPr lvl="1">
              <a:lnSpc>
                <a:spcPct val="130000"/>
              </a:lnSpc>
              <a:buFont typeface="Arial" panose="020B0604020202020204" pitchFamily="34" charset="0"/>
              <a:buChar char="•"/>
            </a:pPr>
            <a:r>
              <a:rPr lang="en-US" dirty="0"/>
              <a:t>components: </a:t>
            </a:r>
            <a:r>
              <a:rPr lang="en-US" dirty="0" err="1"/>
              <a:t>chứa</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của</a:t>
            </a:r>
            <a:r>
              <a:rPr lang="en-US" dirty="0"/>
              <a:t> </a:t>
            </a:r>
            <a:r>
              <a:rPr lang="en-US" dirty="0" err="1"/>
              <a:t>trang</a:t>
            </a:r>
            <a:r>
              <a:rPr lang="en-US" dirty="0"/>
              <a:t> web</a:t>
            </a:r>
          </a:p>
          <a:p>
            <a:pPr lvl="1">
              <a:lnSpc>
                <a:spcPct val="130000"/>
              </a:lnSpc>
              <a:buFont typeface="Arial" panose="020B0604020202020204" pitchFamily="34" charset="0"/>
              <a:buChar char="•"/>
            </a:pPr>
            <a:r>
              <a:rPr lang="en-US" dirty="0" err="1"/>
              <a:t>plugis</a:t>
            </a:r>
            <a:r>
              <a:rPr lang="en-US" dirty="0"/>
              <a:t>: </a:t>
            </a:r>
            <a:r>
              <a:rPr lang="en-US" dirty="0" err="1"/>
              <a:t>chứa</a:t>
            </a:r>
            <a:r>
              <a:rPr lang="en-US" dirty="0"/>
              <a:t> plugins </a:t>
            </a:r>
            <a:r>
              <a:rPr lang="en-US" dirty="0" err="1"/>
              <a:t>đang</a:t>
            </a:r>
            <a:r>
              <a:rPr lang="en-US" dirty="0"/>
              <a:t> </a:t>
            </a:r>
            <a:r>
              <a:rPr lang="en-US" dirty="0" err="1"/>
              <a:t>sử</a:t>
            </a:r>
            <a:r>
              <a:rPr lang="en-US" dirty="0"/>
              <a:t> </a:t>
            </a:r>
            <a:r>
              <a:rPr lang="en-US" dirty="0" err="1"/>
              <a:t>dụng</a:t>
            </a:r>
            <a:endParaRPr lang="en-US" dirty="0"/>
          </a:p>
          <a:p>
            <a:pPr lvl="1">
              <a:lnSpc>
                <a:spcPct val="130000"/>
              </a:lnSpc>
              <a:buFont typeface="Arial" panose="020B0604020202020204" pitchFamily="34" charset="0"/>
              <a:buChar char="•"/>
            </a:pPr>
            <a:r>
              <a:rPr lang="en-US" dirty="0"/>
              <a:t>router: </a:t>
            </a:r>
            <a:r>
              <a:rPr lang="en-US" dirty="0" err="1"/>
              <a:t>viết</a:t>
            </a:r>
            <a:r>
              <a:rPr lang="en-US" dirty="0"/>
              <a:t> </a:t>
            </a:r>
            <a:r>
              <a:rPr lang="en-US" dirty="0" err="1"/>
              <a:t>đường</a:t>
            </a:r>
            <a:r>
              <a:rPr lang="en-US" dirty="0"/>
              <a:t> </a:t>
            </a:r>
            <a:r>
              <a:rPr lang="en-US" dirty="0" err="1"/>
              <a:t>dẫn</a:t>
            </a:r>
            <a:r>
              <a:rPr lang="en-US" dirty="0"/>
              <a:t> </a:t>
            </a:r>
            <a:r>
              <a:rPr lang="en-US" dirty="0" err="1"/>
              <a:t>cho</a:t>
            </a:r>
            <a:r>
              <a:rPr lang="en-US" dirty="0"/>
              <a:t> web </a:t>
            </a:r>
            <a:r>
              <a:rPr lang="en-US" dirty="0" err="1"/>
              <a:t>trong</a:t>
            </a:r>
            <a:r>
              <a:rPr lang="en-US" dirty="0"/>
              <a:t> file index.js</a:t>
            </a:r>
          </a:p>
          <a:p>
            <a:pPr lvl="1">
              <a:lnSpc>
                <a:spcPct val="130000"/>
              </a:lnSpc>
              <a:buFont typeface="Arial" panose="020B0604020202020204" pitchFamily="34" charset="0"/>
              <a:buChar char="•"/>
            </a:pPr>
            <a:r>
              <a:rPr lang="en-US" dirty="0"/>
              <a:t>views: </a:t>
            </a:r>
            <a:r>
              <a:rPr lang="en-US" dirty="0" err="1"/>
              <a:t>chứa</a:t>
            </a:r>
            <a:r>
              <a:rPr lang="en-US" dirty="0"/>
              <a:t> </a:t>
            </a:r>
            <a:r>
              <a:rPr lang="en-US" dirty="0" err="1"/>
              <a:t>các</a:t>
            </a:r>
            <a:r>
              <a:rPr lang="en-US" dirty="0"/>
              <a:t> page </a:t>
            </a:r>
            <a:r>
              <a:rPr lang="en-US" dirty="0" err="1"/>
              <a:t>của</a:t>
            </a:r>
            <a:r>
              <a:rPr lang="en-US" dirty="0"/>
              <a:t> </a:t>
            </a:r>
            <a:r>
              <a:rPr lang="en-US" dirty="0" err="1"/>
              <a:t>trang</a:t>
            </a:r>
            <a:r>
              <a:rPr lang="en-US" dirty="0"/>
              <a:t> web</a:t>
            </a:r>
          </a:p>
          <a:p>
            <a:pPr lvl="1">
              <a:lnSpc>
                <a:spcPct val="130000"/>
              </a:lnSpc>
              <a:buFont typeface="Arial" panose="020B0604020202020204" pitchFamily="34" charset="0"/>
              <a:buChar char="•"/>
            </a:pPr>
            <a:r>
              <a:rPr lang="en-US" dirty="0" err="1"/>
              <a:t>App.vue</a:t>
            </a:r>
            <a:r>
              <a:rPr lang="en-US" dirty="0"/>
              <a:t>: </a:t>
            </a:r>
            <a:r>
              <a:rPr lang="en-US" dirty="0" err="1"/>
              <a:t>quản</a:t>
            </a:r>
            <a:r>
              <a:rPr lang="en-US" dirty="0"/>
              <a:t> </a:t>
            </a:r>
            <a:r>
              <a:rPr lang="en-US" dirty="0" err="1"/>
              <a:t>lý</a:t>
            </a:r>
            <a:r>
              <a:rPr lang="en-US" dirty="0"/>
              <a:t> </a:t>
            </a:r>
            <a:r>
              <a:rPr lang="en-US" dirty="0" err="1"/>
              <a:t>toàn</a:t>
            </a:r>
            <a:r>
              <a:rPr lang="en-US" dirty="0"/>
              <a:t> </a:t>
            </a:r>
            <a:r>
              <a:rPr lang="en-US" dirty="0" err="1"/>
              <a:t>bộ</a:t>
            </a:r>
            <a:r>
              <a:rPr lang="en-US" dirty="0"/>
              <a:t> </a:t>
            </a:r>
            <a:r>
              <a:rPr lang="en-US" dirty="0" err="1"/>
              <a:t>thành</a:t>
            </a:r>
            <a:r>
              <a:rPr lang="en-US" dirty="0"/>
              <a:t> </a:t>
            </a:r>
            <a:r>
              <a:rPr lang="en-US" dirty="0" err="1"/>
              <a:t>phần</a:t>
            </a:r>
            <a:r>
              <a:rPr lang="en-US" dirty="0"/>
              <a:t> </a:t>
            </a:r>
            <a:r>
              <a:rPr lang="en-US" dirty="0" err="1"/>
              <a:t>của</a:t>
            </a:r>
            <a:r>
              <a:rPr lang="en-US" dirty="0"/>
              <a:t> </a:t>
            </a:r>
            <a:r>
              <a:rPr lang="en-US" dirty="0" err="1"/>
              <a:t>trang</a:t>
            </a:r>
            <a:r>
              <a:rPr lang="en-US" dirty="0"/>
              <a:t> web</a:t>
            </a:r>
          </a:p>
          <a:p>
            <a:pPr lvl="1">
              <a:lnSpc>
                <a:spcPct val="130000"/>
              </a:lnSpc>
              <a:buFont typeface="Arial" panose="020B0604020202020204" pitchFamily="34" charset="0"/>
              <a:buChar char="•"/>
            </a:pPr>
            <a:r>
              <a:rPr lang="en-US" dirty="0"/>
              <a:t>main.js: import </a:t>
            </a:r>
            <a:r>
              <a:rPr lang="en-US" dirty="0" err="1"/>
              <a:t>các</a:t>
            </a:r>
            <a:r>
              <a:rPr lang="en-US" dirty="0"/>
              <a:t> </a:t>
            </a:r>
            <a:r>
              <a:rPr lang="en-US" dirty="0" err="1"/>
              <a:t>thư</a:t>
            </a:r>
            <a:r>
              <a:rPr lang="en-US" dirty="0"/>
              <a:t> </a:t>
            </a:r>
            <a:r>
              <a:rPr lang="en-US" dirty="0" err="1"/>
              <a:t>viện</a:t>
            </a:r>
            <a:r>
              <a:rPr lang="en-US" dirty="0"/>
              <a:t> </a:t>
            </a:r>
          </a:p>
          <a:p>
            <a:pPr marL="457200" indent="-457200">
              <a:buFont typeface="+mj-lt"/>
              <a:buAutoNum type="arabicPeriod"/>
            </a:pPr>
            <a:endParaRPr lang="en-GB" dirty="0"/>
          </a:p>
        </p:txBody>
      </p:sp>
      <p:pic>
        <p:nvPicPr>
          <p:cNvPr id="10" name="Picture 9">
            <a:extLst>
              <a:ext uri="{FF2B5EF4-FFF2-40B4-BE49-F238E27FC236}">
                <a16:creationId xmlns:a16="http://schemas.microsoft.com/office/drawing/2014/main" id="{91D384AB-35A5-44DC-A23A-5112881E4E95}"/>
              </a:ext>
            </a:extLst>
          </p:cNvPr>
          <p:cNvPicPr>
            <a:picLocks noChangeAspect="1"/>
          </p:cNvPicPr>
          <p:nvPr/>
        </p:nvPicPr>
        <p:blipFill>
          <a:blip r:embed="rId2"/>
          <a:stretch>
            <a:fillRect/>
          </a:stretch>
        </p:blipFill>
        <p:spPr>
          <a:xfrm>
            <a:off x="1427436" y="1270616"/>
            <a:ext cx="2863049" cy="4316767"/>
          </a:xfrm>
          <a:prstGeom prst="rect">
            <a:avLst/>
          </a:prstGeom>
        </p:spPr>
      </p:pic>
    </p:spTree>
    <p:extLst>
      <p:ext uri="{BB962C8B-B14F-4D97-AF65-F5344CB8AC3E}">
        <p14:creationId xmlns:p14="http://schemas.microsoft.com/office/powerpoint/2010/main" val="3746270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39AA-F347-48E8-ACEA-6D1F67F75195}"/>
              </a:ext>
            </a:extLst>
          </p:cNvPr>
          <p:cNvSpPr>
            <a:spLocks noGrp="1"/>
          </p:cNvSpPr>
          <p:nvPr>
            <p:ph type="title"/>
          </p:nvPr>
        </p:nvSpPr>
        <p:spPr>
          <a:xfrm>
            <a:off x="1371600" y="685800"/>
            <a:ext cx="9601200" cy="1045346"/>
          </a:xfrm>
        </p:spPr>
        <p:txBody>
          <a:bodyPr/>
          <a:lstStyle/>
          <a:p>
            <a:pPr algn="ctr"/>
            <a:r>
              <a:rPr lang="en-US" b="1" dirty="0" err="1">
                <a:latin typeface="Times New Roman" panose="02020603050405020304" pitchFamily="18" charset="0"/>
                <a:cs typeface="Times New Roman" panose="02020603050405020304" pitchFamily="18" charset="0"/>
              </a:rPr>
              <a:t>Một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số</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thành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phần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của</a:t>
            </a:r>
            <a:r>
              <a:rPr lang="en-US" b="1" dirty="0">
                <a:latin typeface="Times New Roman" panose="02020603050405020304" pitchFamily="18" charset="0"/>
                <a:cs typeface="Times New Roman" panose="02020603050405020304" pitchFamily="18" charset="0"/>
              </a:rPr>
              <a:t> script</a:t>
            </a:r>
            <a:endParaRPr lang="en-GB" b="1" dirty="0">
              <a:latin typeface="Times New Roman" panose="02020603050405020304" pitchFamily="18"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6C2B2E71-8614-446E-A470-0C23E6122767}"/>
              </a:ext>
            </a:extLst>
          </p:cNvPr>
          <p:cNvSpPr>
            <a:spLocks noGrp="1"/>
          </p:cNvSpPr>
          <p:nvPr>
            <p:ph sz="half" idx="1"/>
          </p:nvPr>
        </p:nvSpPr>
        <p:spPr>
          <a:xfrm>
            <a:off x="1371600" y="2285999"/>
            <a:ext cx="3644284" cy="3581401"/>
          </a:xfrm>
        </p:spPr>
        <p:txBody>
          <a:bodyPr/>
          <a:lstStyle/>
          <a:p>
            <a:endParaRPr lang="en-GB" dirty="0"/>
          </a:p>
        </p:txBody>
      </p:sp>
      <p:sp>
        <p:nvSpPr>
          <p:cNvPr id="4" name="Content Placeholder 3">
            <a:extLst>
              <a:ext uri="{FF2B5EF4-FFF2-40B4-BE49-F238E27FC236}">
                <a16:creationId xmlns:a16="http://schemas.microsoft.com/office/drawing/2014/main" id="{C4BEEE11-9963-4EBF-9410-7858F1B431F2}"/>
              </a:ext>
            </a:extLst>
          </p:cNvPr>
          <p:cNvSpPr>
            <a:spLocks noGrp="1"/>
          </p:cNvSpPr>
          <p:nvPr>
            <p:ph sz="half" idx="2"/>
          </p:nvPr>
        </p:nvSpPr>
        <p:spPr>
          <a:xfrm>
            <a:off x="5406500" y="1806606"/>
            <a:ext cx="5841507" cy="4365593"/>
          </a:xfrm>
        </p:spPr>
        <p:txBody>
          <a:bodyPr/>
          <a:lstStyle/>
          <a:p>
            <a:pPr>
              <a:lnSpc>
                <a:spcPct val="130000"/>
              </a:lnSpc>
              <a:buFont typeface="Arial" panose="020B0604020202020204" pitchFamily="34" charset="0"/>
              <a:buChar char="•"/>
            </a:pPr>
            <a:r>
              <a:rPr lang="en-US" dirty="0"/>
              <a:t>name: </a:t>
            </a:r>
            <a:r>
              <a:rPr lang="en-US" dirty="0" err="1"/>
              <a:t>tên</a:t>
            </a:r>
            <a:r>
              <a:rPr lang="en-US" dirty="0"/>
              <a:t> </a:t>
            </a:r>
            <a:r>
              <a:rPr lang="en-US" dirty="0" err="1"/>
              <a:t>của</a:t>
            </a:r>
            <a:r>
              <a:rPr lang="en-US" dirty="0"/>
              <a:t> components</a:t>
            </a:r>
          </a:p>
          <a:p>
            <a:pPr>
              <a:lnSpc>
                <a:spcPct val="130000"/>
              </a:lnSpc>
              <a:buFont typeface="Arial" panose="020B0604020202020204" pitchFamily="34" charset="0"/>
              <a:buChar char="•"/>
            </a:pPr>
            <a:r>
              <a:rPr lang="en-US" dirty="0"/>
              <a:t>data: </a:t>
            </a:r>
            <a:r>
              <a:rPr lang="en-US" dirty="0" err="1"/>
              <a:t>khai</a:t>
            </a:r>
            <a:r>
              <a:rPr lang="en-US" dirty="0"/>
              <a:t> </a:t>
            </a:r>
            <a:r>
              <a:rPr lang="en-US" dirty="0" err="1"/>
              <a:t>báo</a:t>
            </a:r>
            <a:r>
              <a:rPr lang="en-US" dirty="0"/>
              <a:t> </a:t>
            </a:r>
            <a:r>
              <a:rPr lang="en-US" dirty="0" err="1"/>
              <a:t>các</a:t>
            </a:r>
            <a:r>
              <a:rPr lang="en-US" dirty="0"/>
              <a:t> </a:t>
            </a:r>
            <a:r>
              <a:rPr lang="en-US" dirty="0" err="1"/>
              <a:t>biến</a:t>
            </a:r>
            <a:r>
              <a:rPr lang="en-US" dirty="0"/>
              <a:t>, </a:t>
            </a:r>
            <a:r>
              <a:rPr lang="en-US" dirty="0" err="1"/>
              <a:t>kiểu</a:t>
            </a:r>
            <a:r>
              <a:rPr lang="en-US" dirty="0"/>
              <a:t> </a:t>
            </a:r>
            <a:r>
              <a:rPr lang="en-US" dirty="0" err="1"/>
              <a:t>dữ</a:t>
            </a:r>
            <a:r>
              <a:rPr lang="en-US" dirty="0"/>
              <a:t> </a:t>
            </a:r>
            <a:r>
              <a:rPr lang="en-US" dirty="0" err="1"/>
              <a:t>liệu</a:t>
            </a:r>
            <a:r>
              <a:rPr lang="en-US" dirty="0"/>
              <a:t> </a:t>
            </a:r>
            <a:r>
              <a:rPr lang="en-US" dirty="0" err="1"/>
              <a:t>và</a:t>
            </a:r>
            <a:r>
              <a:rPr lang="en-US" dirty="0"/>
              <a:t> </a:t>
            </a:r>
            <a:r>
              <a:rPr lang="en-US" dirty="0" err="1"/>
              <a:t>giá</a:t>
            </a:r>
            <a:r>
              <a:rPr lang="en-US" dirty="0"/>
              <a:t> </a:t>
            </a:r>
            <a:r>
              <a:rPr lang="en-US" dirty="0" err="1"/>
              <a:t>trị</a:t>
            </a:r>
            <a:r>
              <a:rPr lang="en-US" dirty="0"/>
              <a:t> </a:t>
            </a:r>
            <a:r>
              <a:rPr lang="en-US" dirty="0" err="1"/>
              <a:t>mặc</a:t>
            </a:r>
            <a:r>
              <a:rPr lang="en-US" dirty="0"/>
              <a:t> </a:t>
            </a:r>
            <a:r>
              <a:rPr lang="en-US" dirty="0" err="1"/>
              <a:t>định</a:t>
            </a:r>
            <a:r>
              <a:rPr lang="en-US" dirty="0"/>
              <a:t> </a:t>
            </a:r>
            <a:r>
              <a:rPr lang="en-US" dirty="0" err="1"/>
              <a:t>của</a:t>
            </a:r>
            <a:r>
              <a:rPr lang="en-US" dirty="0"/>
              <a:t> </a:t>
            </a:r>
            <a:r>
              <a:rPr lang="en-US" dirty="0" err="1"/>
              <a:t>chúng</a:t>
            </a:r>
            <a:endParaRPr lang="en-US" dirty="0"/>
          </a:p>
          <a:p>
            <a:pPr>
              <a:lnSpc>
                <a:spcPct val="130000"/>
              </a:lnSpc>
              <a:buFont typeface="Arial" panose="020B0604020202020204" pitchFamily="34" charset="0"/>
              <a:buChar char="•"/>
            </a:pPr>
            <a:r>
              <a:rPr lang="en-US" dirty="0"/>
              <a:t>methods: </a:t>
            </a:r>
            <a:r>
              <a:rPr lang="en-US" dirty="0" err="1"/>
              <a:t>viết</a:t>
            </a:r>
            <a:r>
              <a:rPr lang="en-US" dirty="0"/>
              <a:t> </a:t>
            </a:r>
            <a:r>
              <a:rPr lang="en-US" dirty="0" err="1"/>
              <a:t>các</a:t>
            </a:r>
            <a:r>
              <a:rPr lang="en-US" dirty="0"/>
              <a:t> function </a:t>
            </a:r>
            <a:r>
              <a:rPr lang="en-US" dirty="0" err="1"/>
              <a:t>cho</a:t>
            </a:r>
            <a:r>
              <a:rPr lang="en-US" dirty="0"/>
              <a:t> components</a:t>
            </a:r>
          </a:p>
          <a:p>
            <a:pPr>
              <a:lnSpc>
                <a:spcPct val="130000"/>
              </a:lnSpc>
              <a:buFont typeface="Arial" panose="020B0604020202020204" pitchFamily="34" charset="0"/>
              <a:buChar char="•"/>
            </a:pPr>
            <a:r>
              <a:rPr lang="en-GB" dirty="0"/>
              <a:t>components: </a:t>
            </a:r>
            <a:r>
              <a:rPr lang="en-GB" dirty="0" err="1"/>
              <a:t>khai</a:t>
            </a:r>
            <a:r>
              <a:rPr lang="en-GB" dirty="0"/>
              <a:t> </a:t>
            </a:r>
            <a:r>
              <a:rPr lang="en-GB" dirty="0" err="1"/>
              <a:t>báo</a:t>
            </a:r>
            <a:r>
              <a:rPr lang="en-GB" dirty="0"/>
              <a:t> </a:t>
            </a:r>
            <a:r>
              <a:rPr lang="en-GB" dirty="0" err="1"/>
              <a:t>tên</a:t>
            </a:r>
            <a:r>
              <a:rPr lang="en-GB" dirty="0"/>
              <a:t> </a:t>
            </a:r>
            <a:r>
              <a:rPr lang="en-GB" dirty="0" err="1"/>
              <a:t>các</a:t>
            </a:r>
            <a:r>
              <a:rPr lang="en-GB" dirty="0"/>
              <a:t> components </a:t>
            </a:r>
            <a:r>
              <a:rPr lang="en-GB" dirty="0" err="1"/>
              <a:t>sử</a:t>
            </a:r>
            <a:r>
              <a:rPr lang="en-GB" dirty="0"/>
              <a:t> </a:t>
            </a:r>
            <a:r>
              <a:rPr lang="en-GB" dirty="0" err="1"/>
              <a:t>dụng</a:t>
            </a:r>
            <a:r>
              <a:rPr lang="en-GB" dirty="0"/>
              <a:t> </a:t>
            </a:r>
          </a:p>
        </p:txBody>
      </p:sp>
      <p:pic>
        <p:nvPicPr>
          <p:cNvPr id="15" name="Picture 14">
            <a:extLst>
              <a:ext uri="{FF2B5EF4-FFF2-40B4-BE49-F238E27FC236}">
                <a16:creationId xmlns:a16="http://schemas.microsoft.com/office/drawing/2014/main" id="{709B7276-C5D1-404A-BFFA-E263A1FB8450}"/>
              </a:ext>
            </a:extLst>
          </p:cNvPr>
          <p:cNvPicPr>
            <a:picLocks noChangeAspect="1"/>
          </p:cNvPicPr>
          <p:nvPr/>
        </p:nvPicPr>
        <p:blipFill>
          <a:blip r:embed="rId2"/>
          <a:stretch>
            <a:fillRect/>
          </a:stretch>
        </p:blipFill>
        <p:spPr>
          <a:xfrm>
            <a:off x="1371600" y="1806606"/>
            <a:ext cx="3644284" cy="4150311"/>
          </a:xfrm>
          <a:prstGeom prst="rect">
            <a:avLst/>
          </a:prstGeom>
        </p:spPr>
      </p:pic>
    </p:spTree>
    <p:extLst>
      <p:ext uri="{BB962C8B-B14F-4D97-AF65-F5344CB8AC3E}">
        <p14:creationId xmlns:p14="http://schemas.microsoft.com/office/powerpoint/2010/main" val="2284049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005BA-7074-47B6-95D7-FEC6383ED06E}"/>
              </a:ext>
            </a:extLst>
          </p:cNvPr>
          <p:cNvSpPr>
            <a:spLocks noGrp="1"/>
          </p:cNvSpPr>
          <p:nvPr>
            <p:ph type="title"/>
          </p:nvPr>
        </p:nvSpPr>
        <p:spPr>
          <a:xfrm>
            <a:off x="834501" y="1301360"/>
            <a:ext cx="9543495" cy="2852737"/>
          </a:xfrm>
        </p:spPr>
        <p:txBody>
          <a:bodyPr>
            <a:normAutofit/>
          </a:bodyPr>
          <a:lstStyle/>
          <a:p>
            <a:r>
              <a:rPr lang="en-US" sz="6000" b="1" dirty="0">
                <a:latin typeface="Times New Roman" panose="02020603050405020304" pitchFamily="18" charset="0"/>
                <a:cs typeface="Times New Roman" panose="02020603050405020304" pitchFamily="18" charset="0"/>
              </a:rPr>
              <a:t>CÁC KHÁI NIỆM CƠ BẢN</a:t>
            </a:r>
            <a:endParaRPr lang="en-GB" sz="6000" b="1"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8AC63CB2-FD8E-4B15-9E74-EA9C7E791A67}"/>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1729560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0.5"/>
</p:tagLst>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{D092BE56-7668-4C8A-87EC-673FDE6EF41B}tf10001105</Template>
  <TotalTime>600</TotalTime>
  <Words>2015</Words>
  <Application>Microsoft Office PowerPoint</Application>
  <PresentationFormat>Widescreen</PresentationFormat>
  <Paragraphs>195</Paragraphs>
  <Slides>54</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Franklin Gothic Book</vt:lpstr>
      <vt:lpstr>Franklin Gothic Book (Headings)</vt:lpstr>
      <vt:lpstr>Open Sans</vt:lpstr>
      <vt:lpstr>Times New Roman</vt:lpstr>
      <vt:lpstr>Wingdings</vt:lpstr>
      <vt:lpstr>Crop</vt:lpstr>
      <vt:lpstr>framework vueJS</vt:lpstr>
      <vt:lpstr>Giới thiệu Vuejs</vt:lpstr>
      <vt:lpstr>Tạo Project </vt:lpstr>
      <vt:lpstr>NỘI DUNG</vt:lpstr>
      <vt:lpstr>KIẾN TRÚC TỔNG QUÁT</vt:lpstr>
      <vt:lpstr>Kiến trúc tổng quát Vue</vt:lpstr>
      <vt:lpstr>PowerPoint Presentation</vt:lpstr>
      <vt:lpstr>Một số thành phần của script</vt:lpstr>
      <vt:lpstr>CÁC KHÁI NIỆM CƠ BẢN</vt:lpstr>
      <vt:lpstr>Các khái niệm cơ bản</vt:lpstr>
      <vt:lpstr>Đối tượng Vue  </vt:lpstr>
      <vt:lpstr>Components</vt:lpstr>
      <vt:lpstr>Cấu trúc của 1 file .vue</vt:lpstr>
      <vt:lpstr>Life cycle </vt:lpstr>
      <vt:lpstr>Life cycle</vt:lpstr>
      <vt:lpstr>Life cycle</vt:lpstr>
      <vt:lpstr>Life cycle</vt:lpstr>
      <vt:lpstr>Life cycle</vt:lpstr>
      <vt:lpstr>Rendering</vt:lpstr>
      <vt:lpstr>Ràng buộc dữ liệu 2 chiều</vt:lpstr>
      <vt:lpstr>Demo về v-model:</vt:lpstr>
      <vt:lpstr>Xử lý sự kiện</vt:lpstr>
      <vt:lpstr>PowerPoint Presentation</vt:lpstr>
      <vt:lpstr>Điều kiện  </vt:lpstr>
      <vt:lpstr>Vòng lặp</vt:lpstr>
      <vt:lpstr>Sự khác biệt giữ v-show và v-if</vt:lpstr>
      <vt:lpstr>v-if và v-for</vt:lpstr>
      <vt:lpstr>Demo v-on và v-if</vt:lpstr>
      <vt:lpstr>PowerPoint Presentation</vt:lpstr>
      <vt:lpstr>Class và style bindings</vt:lpstr>
      <vt:lpstr>PowerPoint Presentation</vt:lpstr>
      <vt:lpstr>PowerPoint Presentation</vt:lpstr>
      <vt:lpstr>Event Bus</vt:lpstr>
      <vt:lpstr>Event Bus</vt:lpstr>
      <vt:lpstr>Vuex là gì?</vt:lpstr>
      <vt:lpstr>FLUX</vt:lpstr>
      <vt:lpstr>FLUX</vt:lpstr>
      <vt:lpstr>Vuex</vt:lpstr>
      <vt:lpstr>Vuex</vt:lpstr>
      <vt:lpstr>Vuex</vt:lpstr>
      <vt:lpstr>Vuex</vt:lpstr>
      <vt:lpstr>Vuex</vt:lpstr>
      <vt:lpstr>Vuex</vt:lpstr>
      <vt:lpstr>Tại sao dùng Vuex</vt:lpstr>
      <vt:lpstr>PowerPoint Presentation</vt:lpstr>
      <vt:lpstr> Câu hỏi đặt ra thì khi nào sử dụng VueX?</vt:lpstr>
      <vt:lpstr>Lợi ích với các JS khác</vt:lpstr>
      <vt:lpstr>Vue, Angular và React</vt:lpstr>
      <vt:lpstr>Vue, Angular và React</vt:lpstr>
      <vt:lpstr>Vue, Angular và React</vt:lpstr>
      <vt:lpstr>LỢI THẾ SO VỚI CÁC FRAMEWORK KHÁC</vt:lpstr>
      <vt:lpstr>Câu hỏi</vt:lpstr>
      <vt:lpstr>Tài liệu tham khảo</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framework vueJS</dc:title>
  <dc:creator>myduyen06122910@outlook.com</dc:creator>
  <cp:lastModifiedBy>myduyen06122910@outlook.com</cp:lastModifiedBy>
  <cp:revision>67</cp:revision>
  <dcterms:created xsi:type="dcterms:W3CDTF">2021-04-04T08:42:03Z</dcterms:created>
  <dcterms:modified xsi:type="dcterms:W3CDTF">2021-04-08T05:20:52Z</dcterms:modified>
</cp:coreProperties>
</file>